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4"/>
  </p:notesMasterIdLst>
  <p:sldIdLst>
    <p:sldId id="314" r:id="rId2"/>
    <p:sldId id="327" r:id="rId3"/>
    <p:sldId id="326" r:id="rId4"/>
    <p:sldId id="261" r:id="rId5"/>
    <p:sldId id="305" r:id="rId6"/>
    <p:sldId id="358" r:id="rId7"/>
    <p:sldId id="361" r:id="rId8"/>
    <p:sldId id="360" r:id="rId9"/>
    <p:sldId id="267" r:id="rId10"/>
    <p:sldId id="350" r:id="rId11"/>
    <p:sldId id="333" r:id="rId12"/>
    <p:sldId id="334" r:id="rId13"/>
    <p:sldId id="318" r:id="rId14"/>
    <p:sldId id="349" r:id="rId15"/>
    <p:sldId id="336" r:id="rId16"/>
    <p:sldId id="268" r:id="rId17"/>
    <p:sldId id="359" r:id="rId18"/>
    <p:sldId id="269" r:id="rId19"/>
    <p:sldId id="362" r:id="rId20"/>
    <p:sldId id="294" r:id="rId21"/>
    <p:sldId id="339" r:id="rId22"/>
    <p:sldId id="319" r:id="rId23"/>
    <p:sldId id="340" r:id="rId24"/>
    <p:sldId id="351" r:id="rId25"/>
    <p:sldId id="352" r:id="rId26"/>
    <p:sldId id="353" r:id="rId27"/>
    <p:sldId id="354" r:id="rId28"/>
    <p:sldId id="355" r:id="rId29"/>
    <p:sldId id="357" r:id="rId30"/>
    <p:sldId id="363" r:id="rId31"/>
    <p:sldId id="364" r:id="rId32"/>
    <p:sldId id="365" r:id="rId33"/>
  </p:sldIdLst>
  <p:sldSz cx="9144000" cy="6858000" type="screen4x3"/>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BF3F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291" autoAdjust="0"/>
    <p:restoredTop sz="94660"/>
  </p:normalViewPr>
  <p:slideViewPr>
    <p:cSldViewPr snapToGrid="0">
      <p:cViewPr varScale="1">
        <p:scale>
          <a:sx n="77" d="100"/>
          <a:sy n="77" d="100"/>
        </p:scale>
        <p:origin x="1440" y="102"/>
      </p:cViewPr>
      <p:guideLst/>
    </p:cSldViewPr>
  </p:slideViewPr>
  <p:notesTextViewPr>
    <p:cViewPr>
      <p:scale>
        <a:sx n="1" d="1"/>
        <a:sy n="1" d="1"/>
      </p:scale>
      <p:origin x="0" y="0"/>
    </p:cViewPr>
  </p:notesTextViewPr>
  <p:sorterViewPr>
    <p:cViewPr varScale="1">
      <p:scale>
        <a:sx n="1" d="1"/>
        <a:sy n="1" d="1"/>
      </p:scale>
      <p:origin x="0" y="-5942"/>
    </p:cViewPr>
  </p:sorterViewPr>
  <p:notesViewPr>
    <p:cSldViewPr snapToGrid="0">
      <p:cViewPr varScale="1">
        <p:scale>
          <a:sx n="88" d="100"/>
          <a:sy n="88" d="100"/>
        </p:scale>
        <p:origin x="3822" y="7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7289060-59BF-4A25-9554-3978DA405655}" type="datetimeFigureOut">
              <a:rPr lang="ko-KR" altLang="en-US" smtClean="0"/>
              <a:t>2019-07-03</a:t>
            </a:fld>
            <a:endParaRPr lang="ko-KR" altLang="en-US"/>
          </a:p>
        </p:txBody>
      </p:sp>
      <p:sp>
        <p:nvSpPr>
          <p:cNvPr id="4" name="슬라이드 이미지 개체 틀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8654BCA-ECA1-4176-85C1-BA776EE5BFFE}" type="slidenum">
              <a:rPr lang="ko-KR" altLang="en-US" smtClean="0"/>
              <a:t>‹#›</a:t>
            </a:fld>
            <a:endParaRPr lang="ko-KR" altLang="en-US"/>
          </a:p>
        </p:txBody>
      </p:sp>
    </p:spTree>
    <p:extLst>
      <p:ext uri="{BB962C8B-B14F-4D97-AF65-F5344CB8AC3E}">
        <p14:creationId xmlns:p14="http://schemas.microsoft.com/office/powerpoint/2010/main" val="584880002"/>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ko-KR" altLang="en-US" smtClean="0"/>
              <a:t>마스터 제목 스타일 편집</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smtClean="0"/>
              <a:t>클릭하여 마스터 부제목 스타일 편집</a:t>
            </a:r>
            <a:endParaRPr lang="en-US" dirty="0"/>
          </a:p>
        </p:txBody>
      </p:sp>
      <p:sp>
        <p:nvSpPr>
          <p:cNvPr id="4" name="Date Placeholder 3"/>
          <p:cNvSpPr>
            <a:spLocks noGrp="1"/>
          </p:cNvSpPr>
          <p:nvPr>
            <p:ph type="dt" sz="half" idx="10"/>
          </p:nvPr>
        </p:nvSpPr>
        <p:spPr/>
        <p:txBody>
          <a:bodyPr/>
          <a:lstStyle/>
          <a:p>
            <a:fld id="{580A9629-2F86-46E7-A427-9BC227B3FC55}" type="datetime1">
              <a:rPr lang="ko-KR" altLang="en-US" smtClean="0"/>
              <a:t>2019-07-03</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48630F92-EF56-4D5F-BF15-BE6C1AE3B6A4}" type="slidenum">
              <a:rPr lang="ko-KR" altLang="en-US" smtClean="0"/>
              <a:t>‹#›</a:t>
            </a:fld>
            <a:endParaRPr lang="ko-KR" altLang="en-US"/>
          </a:p>
        </p:txBody>
      </p:sp>
    </p:spTree>
    <p:extLst>
      <p:ext uri="{BB962C8B-B14F-4D97-AF65-F5344CB8AC3E}">
        <p14:creationId xmlns:p14="http://schemas.microsoft.com/office/powerpoint/2010/main" val="1189910412"/>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smtClean="0"/>
              <a:t>마스터 제목 스타일 편집</a:t>
            </a:r>
            <a:endParaRPr lang="en-US" dirty="0"/>
          </a:p>
        </p:txBody>
      </p:sp>
      <p:sp>
        <p:nvSpPr>
          <p:cNvPr id="3" name="Content Placeholder 2"/>
          <p:cNvSpPr>
            <a:spLocks noGrp="1"/>
          </p:cNvSpPr>
          <p:nvPr>
            <p:ph idx="1"/>
          </p:nvPr>
        </p:nvSpPr>
        <p:spPr/>
        <p:txBody>
          <a:bodyPr/>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en-US" dirty="0"/>
          </a:p>
        </p:txBody>
      </p:sp>
      <p:sp>
        <p:nvSpPr>
          <p:cNvPr id="4" name="Date Placeholder 3"/>
          <p:cNvSpPr>
            <a:spLocks noGrp="1"/>
          </p:cNvSpPr>
          <p:nvPr>
            <p:ph type="dt" sz="half" idx="10"/>
          </p:nvPr>
        </p:nvSpPr>
        <p:spPr/>
        <p:txBody>
          <a:bodyPr/>
          <a:lstStyle/>
          <a:p>
            <a:fld id="{9624B8F9-5945-4FAC-9D9D-587131C73DFD}" type="datetime1">
              <a:rPr lang="ko-KR" altLang="en-US" smtClean="0"/>
              <a:t>2019-07-03</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48630F92-EF56-4D5F-BF15-BE6C1AE3B6A4}" type="slidenum">
              <a:rPr lang="ko-KR" altLang="en-US" smtClean="0"/>
              <a:t>‹#›</a:t>
            </a:fld>
            <a:endParaRPr lang="ko-KR" altLang="en-US"/>
          </a:p>
        </p:txBody>
      </p:sp>
      <p:sp>
        <p:nvSpPr>
          <p:cNvPr id="7" name="Slide Number Placeholder 5">
            <a:extLst>
              <a:ext uri="{FF2B5EF4-FFF2-40B4-BE49-F238E27FC236}">
                <a16:creationId xmlns:a16="http://schemas.microsoft.com/office/drawing/2014/main" id="{A645B8A9-F032-9249-91D4-367D0133044C}"/>
              </a:ext>
            </a:extLst>
          </p:cNvPr>
          <p:cNvSpPr txBox="1">
            <a:spLocks/>
          </p:cNvSpPr>
          <p:nvPr userDrawn="1"/>
        </p:nvSpPr>
        <p:spPr>
          <a:xfrm>
            <a:off x="7532914" y="0"/>
            <a:ext cx="1611086" cy="365125"/>
          </a:xfrm>
          <a:prstGeom prst="rect">
            <a:avLst/>
          </a:prstGeom>
        </p:spPr>
        <p:txBody>
          <a:bodyPr/>
          <a:lstStyle>
            <a:defPPr>
              <a:defRPr lang="ko-KR"/>
            </a:defPPr>
            <a:lvl1pPr marL="0" algn="ctr"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a:rPr lang="en-US" altLang="ko-KR" sz="1400" b="1" dirty="0" smtClean="0"/>
              <a:t>Lab #5: Cluster  </a:t>
            </a:r>
            <a:fld id="{87CFE18E-07C2-3442-B4E9-C96589D8C28E}" type="slidenum">
              <a:rPr kumimoji="1" lang="ko-KR" altLang="en-US" sz="1600" smtClean="0">
                <a:solidFill>
                  <a:schemeClr val="accent1"/>
                </a:solidFill>
              </a:rPr>
              <a:pPr/>
              <a:t>‹#›</a:t>
            </a:fld>
            <a:endParaRPr kumimoji="1" lang="ko-KR" altLang="en-US" sz="1600" dirty="0">
              <a:solidFill>
                <a:schemeClr val="accent1"/>
              </a:solidFill>
            </a:endParaRPr>
          </a:p>
        </p:txBody>
      </p:sp>
    </p:spTree>
    <p:extLst>
      <p:ext uri="{BB962C8B-B14F-4D97-AF65-F5344CB8AC3E}">
        <p14:creationId xmlns:p14="http://schemas.microsoft.com/office/powerpoint/2010/main" val="2160603356"/>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ko-KR" altLang="en-US" smtClean="0"/>
              <a:t>마스터 제목 스타일 편집</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smtClean="0"/>
              <a:t>마스터 텍스트 스타일 편집</a:t>
            </a:r>
          </a:p>
        </p:txBody>
      </p:sp>
      <p:sp>
        <p:nvSpPr>
          <p:cNvPr id="4" name="Date Placeholder 3"/>
          <p:cNvSpPr>
            <a:spLocks noGrp="1"/>
          </p:cNvSpPr>
          <p:nvPr>
            <p:ph type="dt" sz="half" idx="10"/>
          </p:nvPr>
        </p:nvSpPr>
        <p:spPr/>
        <p:txBody>
          <a:bodyPr/>
          <a:lstStyle/>
          <a:p>
            <a:fld id="{C77802DE-0845-4461-8187-446DDAB7D5E1}" type="datetime1">
              <a:rPr lang="ko-KR" altLang="en-US" smtClean="0"/>
              <a:t>2019-07-03</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48630F92-EF56-4D5F-BF15-BE6C1AE3B6A4}" type="slidenum">
              <a:rPr lang="ko-KR" altLang="en-US" smtClean="0"/>
              <a:t>‹#›</a:t>
            </a:fld>
            <a:endParaRPr lang="ko-KR" altLang="en-US"/>
          </a:p>
        </p:txBody>
      </p:sp>
      <p:sp>
        <p:nvSpPr>
          <p:cNvPr id="7" name="Slide Number Placeholder 5">
            <a:extLst>
              <a:ext uri="{FF2B5EF4-FFF2-40B4-BE49-F238E27FC236}">
                <a16:creationId xmlns:a16="http://schemas.microsoft.com/office/drawing/2014/main" id="{A645B8A9-F032-9249-91D4-367D0133044C}"/>
              </a:ext>
            </a:extLst>
          </p:cNvPr>
          <p:cNvSpPr txBox="1">
            <a:spLocks/>
          </p:cNvSpPr>
          <p:nvPr userDrawn="1"/>
        </p:nvSpPr>
        <p:spPr>
          <a:xfrm>
            <a:off x="7463246" y="0"/>
            <a:ext cx="1680754" cy="365125"/>
          </a:xfrm>
          <a:prstGeom prst="rect">
            <a:avLst/>
          </a:prstGeom>
        </p:spPr>
        <p:txBody>
          <a:bodyPr/>
          <a:lstStyle>
            <a:defPPr>
              <a:defRPr lang="ko-KR"/>
            </a:defPPr>
            <a:lvl1pPr marL="0" algn="ctr"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a:rPr lang="en-US" altLang="ko-KR" sz="1400" b="1" dirty="0" smtClean="0"/>
              <a:t>Lab #5: Cluster  </a:t>
            </a:r>
            <a:fld id="{87CFE18E-07C2-3442-B4E9-C96589D8C28E}" type="slidenum">
              <a:rPr kumimoji="1" lang="ko-KR" altLang="en-US" sz="1600" smtClean="0">
                <a:solidFill>
                  <a:schemeClr val="accent1"/>
                </a:solidFill>
              </a:rPr>
              <a:pPr/>
              <a:t>‹#›</a:t>
            </a:fld>
            <a:endParaRPr kumimoji="1" lang="ko-KR" altLang="en-US" sz="1600" dirty="0">
              <a:solidFill>
                <a:schemeClr val="accent1"/>
              </a:solidFill>
            </a:endParaRPr>
          </a:p>
        </p:txBody>
      </p:sp>
    </p:spTree>
    <p:extLst>
      <p:ext uri="{BB962C8B-B14F-4D97-AF65-F5344CB8AC3E}">
        <p14:creationId xmlns:p14="http://schemas.microsoft.com/office/powerpoint/2010/main" val="3353023507"/>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smtClean="0"/>
              <a:t>마스터 제목 스타일 편집</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en-US" dirty="0"/>
          </a:p>
        </p:txBody>
      </p:sp>
      <p:sp>
        <p:nvSpPr>
          <p:cNvPr id="5" name="Date Placeholder 4"/>
          <p:cNvSpPr>
            <a:spLocks noGrp="1"/>
          </p:cNvSpPr>
          <p:nvPr>
            <p:ph type="dt" sz="half" idx="10"/>
          </p:nvPr>
        </p:nvSpPr>
        <p:spPr/>
        <p:txBody>
          <a:bodyPr/>
          <a:lstStyle/>
          <a:p>
            <a:fld id="{E10A1F33-7F5B-42BE-9C4E-B359672FBF1D}" type="datetime1">
              <a:rPr lang="ko-KR" altLang="en-US" smtClean="0"/>
              <a:t>2019-07-03</a:t>
            </a:fld>
            <a:endParaRPr lang="ko-KR" altLang="en-US"/>
          </a:p>
        </p:txBody>
      </p:sp>
      <p:sp>
        <p:nvSpPr>
          <p:cNvPr id="6" name="Footer Placeholder 5"/>
          <p:cNvSpPr>
            <a:spLocks noGrp="1"/>
          </p:cNvSpPr>
          <p:nvPr>
            <p:ph type="ftr" sz="quarter" idx="11"/>
          </p:nvPr>
        </p:nvSpPr>
        <p:spPr/>
        <p:txBody>
          <a:bodyPr/>
          <a:lstStyle/>
          <a:p>
            <a:endParaRPr lang="ko-KR" altLang="en-US"/>
          </a:p>
        </p:txBody>
      </p:sp>
      <p:sp>
        <p:nvSpPr>
          <p:cNvPr id="7" name="Slide Number Placeholder 6"/>
          <p:cNvSpPr>
            <a:spLocks noGrp="1"/>
          </p:cNvSpPr>
          <p:nvPr>
            <p:ph type="sldNum" sz="quarter" idx="12"/>
          </p:nvPr>
        </p:nvSpPr>
        <p:spPr/>
        <p:txBody>
          <a:bodyPr/>
          <a:lstStyle/>
          <a:p>
            <a:fld id="{48630F92-EF56-4D5F-BF15-BE6C1AE3B6A4}" type="slidenum">
              <a:rPr lang="ko-KR" altLang="en-US" smtClean="0"/>
              <a:t>‹#›</a:t>
            </a:fld>
            <a:endParaRPr lang="ko-KR" altLang="en-US"/>
          </a:p>
        </p:txBody>
      </p:sp>
      <p:sp>
        <p:nvSpPr>
          <p:cNvPr id="8" name="Slide Number Placeholder 5">
            <a:extLst>
              <a:ext uri="{FF2B5EF4-FFF2-40B4-BE49-F238E27FC236}">
                <a16:creationId xmlns:a16="http://schemas.microsoft.com/office/drawing/2014/main" id="{A645B8A9-F032-9249-91D4-367D0133044C}"/>
              </a:ext>
            </a:extLst>
          </p:cNvPr>
          <p:cNvSpPr txBox="1">
            <a:spLocks/>
          </p:cNvSpPr>
          <p:nvPr userDrawn="1"/>
        </p:nvSpPr>
        <p:spPr>
          <a:xfrm>
            <a:off x="7541623" y="0"/>
            <a:ext cx="1602377" cy="365125"/>
          </a:xfrm>
          <a:prstGeom prst="rect">
            <a:avLst/>
          </a:prstGeom>
        </p:spPr>
        <p:txBody>
          <a:bodyPr/>
          <a:lstStyle>
            <a:defPPr>
              <a:defRPr lang="ko-KR"/>
            </a:defPPr>
            <a:lvl1pPr marL="0" algn="ctr"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a:rPr lang="en-US" altLang="ko-KR" sz="1400" b="1" dirty="0" smtClean="0"/>
              <a:t>Lab #5: Cluster  </a:t>
            </a:r>
            <a:fld id="{87CFE18E-07C2-3442-B4E9-C96589D8C28E}" type="slidenum">
              <a:rPr kumimoji="1" lang="ko-KR" altLang="en-US" sz="1600" smtClean="0">
                <a:solidFill>
                  <a:schemeClr val="accent1"/>
                </a:solidFill>
              </a:rPr>
              <a:pPr/>
              <a:t>‹#›</a:t>
            </a:fld>
            <a:endParaRPr kumimoji="1" lang="ko-KR" altLang="en-US" sz="1600" dirty="0">
              <a:solidFill>
                <a:schemeClr val="accent1"/>
              </a:solidFill>
            </a:endParaRPr>
          </a:p>
        </p:txBody>
      </p:sp>
    </p:spTree>
    <p:extLst>
      <p:ext uri="{BB962C8B-B14F-4D97-AF65-F5344CB8AC3E}">
        <p14:creationId xmlns:p14="http://schemas.microsoft.com/office/powerpoint/2010/main" val="3235563924"/>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ko-KR" altLang="en-US" smtClean="0"/>
              <a:t>마스터 제목 스타일 편집</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smtClean="0"/>
              <a:t>마스터 텍스트 스타일 편집</a:t>
            </a:r>
          </a:p>
        </p:txBody>
      </p:sp>
      <p:sp>
        <p:nvSpPr>
          <p:cNvPr id="4" name="Content Placeholder 3"/>
          <p:cNvSpPr>
            <a:spLocks noGrp="1"/>
          </p:cNvSpPr>
          <p:nvPr>
            <p:ph sz="half" idx="2"/>
          </p:nvPr>
        </p:nvSpPr>
        <p:spPr>
          <a:xfrm>
            <a:off x="629842" y="2505075"/>
            <a:ext cx="3868340" cy="3684588"/>
          </a:xfrm>
        </p:spPr>
        <p:txBody>
          <a:bodyPr/>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smtClean="0"/>
              <a:t>마스터 텍스트 스타일 편집</a:t>
            </a:r>
          </a:p>
        </p:txBody>
      </p:sp>
      <p:sp>
        <p:nvSpPr>
          <p:cNvPr id="6" name="Content Placeholder 5"/>
          <p:cNvSpPr>
            <a:spLocks noGrp="1"/>
          </p:cNvSpPr>
          <p:nvPr>
            <p:ph sz="quarter" idx="4"/>
          </p:nvPr>
        </p:nvSpPr>
        <p:spPr>
          <a:xfrm>
            <a:off x="4629150" y="2505075"/>
            <a:ext cx="3887391" cy="3684588"/>
          </a:xfrm>
        </p:spPr>
        <p:txBody>
          <a:bodyPr/>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en-US" dirty="0"/>
          </a:p>
        </p:txBody>
      </p:sp>
      <p:sp>
        <p:nvSpPr>
          <p:cNvPr id="7" name="Date Placeholder 6"/>
          <p:cNvSpPr>
            <a:spLocks noGrp="1"/>
          </p:cNvSpPr>
          <p:nvPr>
            <p:ph type="dt" sz="half" idx="10"/>
          </p:nvPr>
        </p:nvSpPr>
        <p:spPr/>
        <p:txBody>
          <a:bodyPr/>
          <a:lstStyle/>
          <a:p>
            <a:fld id="{3D6CDC2A-6039-45C0-A872-CDC73EF800FE}" type="datetime1">
              <a:rPr lang="ko-KR" altLang="en-US" smtClean="0"/>
              <a:t>2019-07-03</a:t>
            </a:fld>
            <a:endParaRPr lang="ko-KR" altLang="en-US"/>
          </a:p>
        </p:txBody>
      </p:sp>
      <p:sp>
        <p:nvSpPr>
          <p:cNvPr id="8" name="Footer Placeholder 7"/>
          <p:cNvSpPr>
            <a:spLocks noGrp="1"/>
          </p:cNvSpPr>
          <p:nvPr>
            <p:ph type="ftr" sz="quarter" idx="11"/>
          </p:nvPr>
        </p:nvSpPr>
        <p:spPr/>
        <p:txBody>
          <a:bodyPr/>
          <a:lstStyle/>
          <a:p>
            <a:endParaRPr lang="ko-KR" altLang="en-US"/>
          </a:p>
        </p:txBody>
      </p:sp>
      <p:sp>
        <p:nvSpPr>
          <p:cNvPr id="9" name="Slide Number Placeholder 8"/>
          <p:cNvSpPr>
            <a:spLocks noGrp="1"/>
          </p:cNvSpPr>
          <p:nvPr>
            <p:ph type="sldNum" sz="quarter" idx="12"/>
          </p:nvPr>
        </p:nvSpPr>
        <p:spPr/>
        <p:txBody>
          <a:bodyPr/>
          <a:lstStyle/>
          <a:p>
            <a:fld id="{48630F92-EF56-4D5F-BF15-BE6C1AE3B6A4}" type="slidenum">
              <a:rPr lang="ko-KR" altLang="en-US" smtClean="0"/>
              <a:t>‹#›</a:t>
            </a:fld>
            <a:endParaRPr lang="ko-KR" altLang="en-US"/>
          </a:p>
        </p:txBody>
      </p:sp>
      <p:sp>
        <p:nvSpPr>
          <p:cNvPr id="10" name="Slide Number Placeholder 5">
            <a:extLst>
              <a:ext uri="{FF2B5EF4-FFF2-40B4-BE49-F238E27FC236}">
                <a16:creationId xmlns:a16="http://schemas.microsoft.com/office/drawing/2014/main" id="{A645B8A9-F032-9249-91D4-367D0133044C}"/>
              </a:ext>
            </a:extLst>
          </p:cNvPr>
          <p:cNvSpPr txBox="1">
            <a:spLocks/>
          </p:cNvSpPr>
          <p:nvPr userDrawn="1"/>
        </p:nvSpPr>
        <p:spPr>
          <a:xfrm>
            <a:off x="7532914" y="0"/>
            <a:ext cx="1611086" cy="365125"/>
          </a:xfrm>
          <a:prstGeom prst="rect">
            <a:avLst/>
          </a:prstGeom>
        </p:spPr>
        <p:txBody>
          <a:bodyPr/>
          <a:lstStyle>
            <a:defPPr>
              <a:defRPr lang="ko-KR"/>
            </a:defPPr>
            <a:lvl1pPr marL="0" algn="ctr"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a:rPr lang="en-US" altLang="ko-KR" sz="1400" b="1" dirty="0" smtClean="0"/>
              <a:t>Lab #5: Cluster  </a:t>
            </a:r>
            <a:fld id="{87CFE18E-07C2-3442-B4E9-C96589D8C28E}" type="slidenum">
              <a:rPr kumimoji="1" lang="ko-KR" altLang="en-US" sz="1600" smtClean="0">
                <a:solidFill>
                  <a:schemeClr val="accent1"/>
                </a:solidFill>
              </a:rPr>
              <a:pPr/>
              <a:t>‹#›</a:t>
            </a:fld>
            <a:endParaRPr kumimoji="1" lang="ko-KR" altLang="en-US" sz="1600" dirty="0">
              <a:solidFill>
                <a:schemeClr val="accent1"/>
              </a:solidFill>
            </a:endParaRPr>
          </a:p>
        </p:txBody>
      </p:sp>
    </p:spTree>
    <p:extLst>
      <p:ext uri="{BB962C8B-B14F-4D97-AF65-F5344CB8AC3E}">
        <p14:creationId xmlns:p14="http://schemas.microsoft.com/office/powerpoint/2010/main" val="1290256818"/>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smtClean="0"/>
              <a:t>마스터 제목 스타일 편집</a:t>
            </a:r>
            <a:endParaRPr lang="en-US" dirty="0"/>
          </a:p>
        </p:txBody>
      </p:sp>
      <p:sp>
        <p:nvSpPr>
          <p:cNvPr id="3" name="Date Placeholder 2"/>
          <p:cNvSpPr>
            <a:spLocks noGrp="1"/>
          </p:cNvSpPr>
          <p:nvPr>
            <p:ph type="dt" sz="half" idx="10"/>
          </p:nvPr>
        </p:nvSpPr>
        <p:spPr/>
        <p:txBody>
          <a:bodyPr/>
          <a:lstStyle/>
          <a:p>
            <a:fld id="{0B007269-7A56-4BBD-9C0C-4FF3BFFBB7F2}" type="datetime1">
              <a:rPr lang="ko-KR" altLang="en-US" smtClean="0"/>
              <a:t>2019-07-03</a:t>
            </a:fld>
            <a:endParaRPr lang="ko-KR" altLang="en-US"/>
          </a:p>
        </p:txBody>
      </p:sp>
      <p:sp>
        <p:nvSpPr>
          <p:cNvPr id="4" name="Footer Placeholder 3"/>
          <p:cNvSpPr>
            <a:spLocks noGrp="1"/>
          </p:cNvSpPr>
          <p:nvPr>
            <p:ph type="ftr" sz="quarter" idx="11"/>
          </p:nvPr>
        </p:nvSpPr>
        <p:spPr/>
        <p:txBody>
          <a:bodyPr/>
          <a:lstStyle/>
          <a:p>
            <a:endParaRPr lang="ko-KR" altLang="en-US"/>
          </a:p>
        </p:txBody>
      </p:sp>
      <p:sp>
        <p:nvSpPr>
          <p:cNvPr id="5" name="Slide Number Placeholder 4"/>
          <p:cNvSpPr>
            <a:spLocks noGrp="1"/>
          </p:cNvSpPr>
          <p:nvPr>
            <p:ph type="sldNum" sz="quarter" idx="12"/>
          </p:nvPr>
        </p:nvSpPr>
        <p:spPr/>
        <p:txBody>
          <a:bodyPr/>
          <a:lstStyle/>
          <a:p>
            <a:fld id="{48630F92-EF56-4D5F-BF15-BE6C1AE3B6A4}" type="slidenum">
              <a:rPr lang="ko-KR" altLang="en-US" smtClean="0"/>
              <a:t>‹#›</a:t>
            </a:fld>
            <a:endParaRPr lang="ko-KR" altLang="en-US"/>
          </a:p>
        </p:txBody>
      </p:sp>
      <p:sp>
        <p:nvSpPr>
          <p:cNvPr id="6" name="Slide Number Placeholder 5">
            <a:extLst>
              <a:ext uri="{FF2B5EF4-FFF2-40B4-BE49-F238E27FC236}">
                <a16:creationId xmlns:a16="http://schemas.microsoft.com/office/drawing/2014/main" id="{A645B8A9-F032-9249-91D4-367D0133044C}"/>
              </a:ext>
            </a:extLst>
          </p:cNvPr>
          <p:cNvSpPr txBox="1">
            <a:spLocks/>
          </p:cNvSpPr>
          <p:nvPr userDrawn="1"/>
        </p:nvSpPr>
        <p:spPr>
          <a:xfrm>
            <a:off x="7559040" y="0"/>
            <a:ext cx="1584960" cy="365125"/>
          </a:xfrm>
          <a:prstGeom prst="rect">
            <a:avLst/>
          </a:prstGeom>
        </p:spPr>
        <p:txBody>
          <a:bodyPr/>
          <a:lstStyle>
            <a:defPPr>
              <a:defRPr lang="ko-KR"/>
            </a:defPPr>
            <a:lvl1pPr marL="0" algn="ctr"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a:rPr lang="en-US" altLang="ko-KR" sz="1400" b="1" dirty="0" smtClean="0"/>
              <a:t>Lab #5: Cluster  </a:t>
            </a:r>
            <a:fld id="{87CFE18E-07C2-3442-B4E9-C96589D8C28E}" type="slidenum">
              <a:rPr kumimoji="1" lang="ko-KR" altLang="en-US" sz="1600" smtClean="0">
                <a:solidFill>
                  <a:schemeClr val="accent1"/>
                </a:solidFill>
              </a:rPr>
              <a:pPr/>
              <a:t>‹#›</a:t>
            </a:fld>
            <a:endParaRPr kumimoji="1" lang="ko-KR" altLang="en-US" sz="1600" dirty="0">
              <a:solidFill>
                <a:schemeClr val="accent1"/>
              </a:solidFill>
            </a:endParaRPr>
          </a:p>
        </p:txBody>
      </p:sp>
    </p:spTree>
    <p:extLst>
      <p:ext uri="{BB962C8B-B14F-4D97-AF65-F5344CB8AC3E}">
        <p14:creationId xmlns:p14="http://schemas.microsoft.com/office/powerpoint/2010/main" val="1511688776"/>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671BA63-0B72-4A91-89AA-FBB74BB45C44}" type="datetime1">
              <a:rPr lang="ko-KR" altLang="en-US" smtClean="0"/>
              <a:t>2019-07-03</a:t>
            </a:fld>
            <a:endParaRPr lang="ko-KR" altLang="en-US"/>
          </a:p>
        </p:txBody>
      </p:sp>
      <p:sp>
        <p:nvSpPr>
          <p:cNvPr id="3" name="Footer Placeholder 2"/>
          <p:cNvSpPr>
            <a:spLocks noGrp="1"/>
          </p:cNvSpPr>
          <p:nvPr>
            <p:ph type="ftr" sz="quarter" idx="11"/>
          </p:nvPr>
        </p:nvSpPr>
        <p:spPr/>
        <p:txBody>
          <a:bodyPr/>
          <a:lstStyle/>
          <a:p>
            <a:endParaRPr lang="ko-KR" altLang="en-US"/>
          </a:p>
        </p:txBody>
      </p:sp>
      <p:sp>
        <p:nvSpPr>
          <p:cNvPr id="4" name="Slide Number Placeholder 3"/>
          <p:cNvSpPr>
            <a:spLocks noGrp="1"/>
          </p:cNvSpPr>
          <p:nvPr>
            <p:ph type="sldNum" sz="quarter" idx="12"/>
          </p:nvPr>
        </p:nvSpPr>
        <p:spPr/>
        <p:txBody>
          <a:bodyPr/>
          <a:lstStyle/>
          <a:p>
            <a:fld id="{48630F92-EF56-4D5F-BF15-BE6C1AE3B6A4}" type="slidenum">
              <a:rPr lang="ko-KR" altLang="en-US" smtClean="0"/>
              <a:t>‹#›</a:t>
            </a:fld>
            <a:endParaRPr lang="ko-KR" altLang="en-US"/>
          </a:p>
        </p:txBody>
      </p:sp>
      <p:sp>
        <p:nvSpPr>
          <p:cNvPr id="5" name="Slide Number Placeholder 5">
            <a:extLst>
              <a:ext uri="{FF2B5EF4-FFF2-40B4-BE49-F238E27FC236}">
                <a16:creationId xmlns:a16="http://schemas.microsoft.com/office/drawing/2014/main" id="{A645B8A9-F032-9249-91D4-367D0133044C}"/>
              </a:ext>
            </a:extLst>
          </p:cNvPr>
          <p:cNvSpPr txBox="1">
            <a:spLocks/>
          </p:cNvSpPr>
          <p:nvPr userDrawn="1"/>
        </p:nvSpPr>
        <p:spPr>
          <a:xfrm>
            <a:off x="7559040" y="0"/>
            <a:ext cx="1584960" cy="365125"/>
          </a:xfrm>
          <a:prstGeom prst="rect">
            <a:avLst/>
          </a:prstGeom>
        </p:spPr>
        <p:txBody>
          <a:bodyPr/>
          <a:lstStyle>
            <a:defPPr>
              <a:defRPr lang="ko-KR"/>
            </a:defPPr>
            <a:lvl1pPr marL="0" algn="ctr"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a:rPr lang="en-US" altLang="ko-KR" sz="1400" b="1" dirty="0" smtClean="0"/>
              <a:t>Lab #5: Cluster  </a:t>
            </a:r>
            <a:fld id="{87CFE18E-07C2-3442-B4E9-C96589D8C28E}" type="slidenum">
              <a:rPr kumimoji="1" lang="ko-KR" altLang="en-US" sz="1600" smtClean="0">
                <a:solidFill>
                  <a:schemeClr val="accent1"/>
                </a:solidFill>
              </a:rPr>
              <a:pPr/>
              <a:t>‹#›</a:t>
            </a:fld>
            <a:endParaRPr kumimoji="1" lang="ko-KR" altLang="en-US" sz="1600" dirty="0">
              <a:solidFill>
                <a:schemeClr val="accent1"/>
              </a:solidFill>
            </a:endParaRPr>
          </a:p>
        </p:txBody>
      </p:sp>
    </p:spTree>
    <p:extLst>
      <p:ext uri="{BB962C8B-B14F-4D97-AF65-F5344CB8AC3E}">
        <p14:creationId xmlns:p14="http://schemas.microsoft.com/office/powerpoint/2010/main" val="3691512661"/>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ko-KR" altLang="en-US" smtClean="0"/>
              <a:t>마스터 제목 스타일 편집</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62A4B45-C939-4E83-A721-66D2C6AF4B27}" type="datetime1">
              <a:rPr lang="ko-KR" altLang="en-US" smtClean="0"/>
              <a:t>2019-07-03</a:t>
            </a:fld>
            <a:endParaRPr lang="ko-KR"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630F92-EF56-4D5F-BF15-BE6C1AE3B6A4}" type="slidenum">
              <a:rPr lang="ko-KR" altLang="en-US" smtClean="0"/>
              <a:t>‹#›</a:t>
            </a:fld>
            <a:endParaRPr lang="ko-KR" altLang="en-US"/>
          </a:p>
        </p:txBody>
      </p:sp>
    </p:spTree>
    <p:extLst>
      <p:ext uri="{BB962C8B-B14F-4D97-AF65-F5344CB8AC3E}">
        <p14:creationId xmlns:p14="http://schemas.microsoft.com/office/powerpoint/2010/main" val="232472253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Lst>
  <p:timing>
    <p:tnLst>
      <p:par>
        <p:cTn id="1" dur="indefinite" restart="never" nodeType="tmRoot"/>
      </p:par>
    </p:tnLst>
  </p:timing>
  <p:hf sldNum="0" hdr="0" ftr="0" dt="0"/>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hyperlink" Target="http://wordpress.org/" TargetMode="External"/><Relationship Id="rId1" Type="http://schemas.openxmlformats.org/officeDocument/2006/relationships/slideLayout" Target="../slideLayouts/slideLayout2.xml"/><Relationship Id="rId4" Type="http://schemas.openxmlformats.org/officeDocument/2006/relationships/image" Target="../media/image84.png"/></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12" Type="http://schemas.microsoft.com/office/2007/relationships/hdphoto" Target="../media/hdphoto2.wdp"/><Relationship Id="rId2" Type="http://schemas.openxmlformats.org/officeDocument/2006/relationships/image" Target="../media/image5.jpeg"/><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image" Target="../media/image7.jpeg"/><Relationship Id="rId9" Type="http://schemas.openxmlformats.org/officeDocument/2006/relationships/image" Target="../media/image12.png"/></Relationships>
</file>

<file path=ppt/slides/_rels/slide18.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image" Target="../media/image85.jpeg"/><Relationship Id="rId1" Type="http://schemas.openxmlformats.org/officeDocument/2006/relationships/slideLayout" Target="../slideLayouts/slideLayout2.xml"/><Relationship Id="rId4" Type="http://schemas.openxmlformats.org/officeDocument/2006/relationships/image" Target="../media/image87.png"/></Relationships>
</file>

<file path=ppt/slides/_rels/slide1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2.xml"/><Relationship Id="rId4" Type="http://schemas.openxmlformats.org/officeDocument/2006/relationships/image" Target="../media/image90.jpeg"/></Relationships>
</file>

<file path=ppt/slides/_rels/slide2.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12" Type="http://schemas.microsoft.com/office/2007/relationships/hdphoto" Target="../media/hdphoto2.wdp"/><Relationship Id="rId2" Type="http://schemas.openxmlformats.org/officeDocument/2006/relationships/image" Target="../media/image5.jpeg"/><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image" Target="../media/image7.jpeg"/><Relationship Id="rId9" Type="http://schemas.openxmlformats.org/officeDocument/2006/relationships/image" Target="../media/image12.png"/></Relationships>
</file>

<file path=ppt/slides/_rels/slide20.xml.rels><?xml version="1.0" encoding="UTF-8" standalone="yes"?>
<Relationships xmlns="http://schemas.openxmlformats.org/package/2006/relationships"><Relationship Id="rId8" Type="http://schemas.openxmlformats.org/officeDocument/2006/relationships/image" Target="../media/image95.jpeg"/><Relationship Id="rId3" Type="http://schemas.openxmlformats.org/officeDocument/2006/relationships/image" Target="../media/image91.png"/><Relationship Id="rId7" Type="http://schemas.openxmlformats.org/officeDocument/2006/relationships/image" Target="../media/image94.png"/><Relationship Id="rId2" Type="http://schemas.openxmlformats.org/officeDocument/2006/relationships/image" Target="../media/image5.jpeg"/><Relationship Id="rId1" Type="http://schemas.openxmlformats.org/officeDocument/2006/relationships/slideLayout" Target="../slideLayouts/slideLayout2.xml"/><Relationship Id="rId6" Type="http://schemas.openxmlformats.org/officeDocument/2006/relationships/image" Target="../media/image93.png"/><Relationship Id="rId5" Type="http://schemas.microsoft.com/office/2007/relationships/hdphoto" Target="../media/hdphoto3.wdp"/><Relationship Id="rId4" Type="http://schemas.openxmlformats.org/officeDocument/2006/relationships/image" Target="../media/image92.png"/><Relationship Id="rId9" Type="http://schemas.openxmlformats.org/officeDocument/2006/relationships/image" Target="../media/image86.jpeg"/></Relationships>
</file>

<file path=ppt/slides/_rels/slide21.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5.jpe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23.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5.jpeg"/><Relationship Id="rId1" Type="http://schemas.openxmlformats.org/officeDocument/2006/relationships/slideLayout" Target="../slideLayouts/slideLayout2.xml"/><Relationship Id="rId4" Type="http://schemas.openxmlformats.org/officeDocument/2006/relationships/image" Target="../media/image96.png"/></Relationships>
</file>

<file path=ppt/slides/_rels/slide2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5.jpeg"/><Relationship Id="rId1" Type="http://schemas.openxmlformats.org/officeDocument/2006/relationships/slideLayout" Target="../slideLayouts/slideLayout2.xml"/><Relationship Id="rId4" Type="http://schemas.openxmlformats.org/officeDocument/2006/relationships/image" Target="../media/image97.png"/></Relationships>
</file>

<file path=ppt/slides/_rels/slide2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5.jpeg"/><Relationship Id="rId1" Type="http://schemas.openxmlformats.org/officeDocument/2006/relationships/slideLayout" Target="../slideLayouts/slideLayout2.xml"/><Relationship Id="rId5" Type="http://schemas.openxmlformats.org/officeDocument/2006/relationships/image" Target="../media/image99.png"/><Relationship Id="rId4" Type="http://schemas.openxmlformats.org/officeDocument/2006/relationships/image" Target="../media/image98.png"/></Relationships>
</file>

<file path=ppt/slides/_rels/slide26.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5.jpeg"/><Relationship Id="rId1" Type="http://schemas.openxmlformats.org/officeDocument/2006/relationships/slideLayout" Target="../slideLayouts/slideLayout2.xml"/><Relationship Id="rId5" Type="http://schemas.openxmlformats.org/officeDocument/2006/relationships/image" Target="../media/image101.png"/><Relationship Id="rId4" Type="http://schemas.openxmlformats.org/officeDocument/2006/relationships/image" Target="../media/image100.png"/></Relationships>
</file>

<file path=ppt/slides/_rels/slide27.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5.jpeg"/><Relationship Id="rId1" Type="http://schemas.openxmlformats.org/officeDocument/2006/relationships/slideLayout" Target="../slideLayouts/slideLayout2.xml"/><Relationship Id="rId4" Type="http://schemas.openxmlformats.org/officeDocument/2006/relationships/hyperlink" Target="https://github.com/SmartX-Labs/SmartX-ROOK" TargetMode="External"/></Relationships>
</file>

<file path=ppt/slides/_rels/slide28.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91.png"/><Relationship Id="rId7" Type="http://schemas.openxmlformats.org/officeDocument/2006/relationships/image" Target="../media/image10.png"/><Relationship Id="rId2" Type="http://schemas.openxmlformats.org/officeDocument/2006/relationships/image" Target="../media/image5.jpe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10" Type="http://schemas.microsoft.com/office/2007/relationships/hdphoto" Target="../media/hdphoto2.wdp"/><Relationship Id="rId4" Type="http://schemas.openxmlformats.org/officeDocument/2006/relationships/image" Target="../media/image102.png"/><Relationship Id="rId9" Type="http://schemas.openxmlformats.org/officeDocument/2006/relationships/image" Target="../media/image14.png"/></Relationships>
</file>

<file path=ppt/slides/_rels/slide29.xml.rels><?xml version="1.0" encoding="UTF-8" standalone="yes"?>
<Relationships xmlns="http://schemas.openxmlformats.org/package/2006/relationships"><Relationship Id="rId3" Type="http://schemas.openxmlformats.org/officeDocument/2006/relationships/image" Target="../media/image91.png"/><Relationship Id="rId7" Type="http://schemas.openxmlformats.org/officeDocument/2006/relationships/hyperlink" Target="http://your/" TargetMode="External"/><Relationship Id="rId2" Type="http://schemas.openxmlformats.org/officeDocument/2006/relationships/image" Target="../media/image5.jpeg"/><Relationship Id="rId1" Type="http://schemas.openxmlformats.org/officeDocument/2006/relationships/slideLayout" Target="../slideLayouts/slideLayout2.xml"/><Relationship Id="rId6" Type="http://schemas.openxmlformats.org/officeDocument/2006/relationships/image" Target="../media/image105.png"/><Relationship Id="rId5" Type="http://schemas.openxmlformats.org/officeDocument/2006/relationships/image" Target="../media/image104.png"/><Relationship Id="rId4" Type="http://schemas.openxmlformats.org/officeDocument/2006/relationships/image" Target="../media/image103.png"/></Relationships>
</file>

<file path=ppt/slides/_rels/slide3.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5.png"/><Relationship Id="rId7" Type="http://schemas.openxmlformats.org/officeDocument/2006/relationships/image" Target="../media/image18.png"/><Relationship Id="rId2" Type="http://schemas.openxmlformats.org/officeDocument/2006/relationships/image" Target="../media/image5.jpeg"/><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17.png"/><Relationship Id="rId4" Type="http://schemas.openxmlformats.org/officeDocument/2006/relationships/image" Target="../media/image16.jpeg"/><Relationship Id="rId9" Type="http://schemas.openxmlformats.org/officeDocument/2006/relationships/image" Target="../media/image20.png"/></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7.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38.png"/><Relationship Id="rId18" Type="http://schemas.openxmlformats.org/officeDocument/2006/relationships/image" Target="../media/image43.png"/><Relationship Id="rId3" Type="http://schemas.openxmlformats.org/officeDocument/2006/relationships/image" Target="../media/image31.png"/><Relationship Id="rId7" Type="http://schemas.openxmlformats.org/officeDocument/2006/relationships/image" Target="../media/image26.png"/><Relationship Id="rId12" Type="http://schemas.openxmlformats.org/officeDocument/2006/relationships/image" Target="../media/image37.png"/><Relationship Id="rId17" Type="http://schemas.openxmlformats.org/officeDocument/2006/relationships/image" Target="../media/image42.png"/><Relationship Id="rId2" Type="http://schemas.openxmlformats.org/officeDocument/2006/relationships/image" Target="../media/image30.png"/><Relationship Id="rId16"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image" Target="../media/image33.png"/><Relationship Id="rId11" Type="http://schemas.openxmlformats.org/officeDocument/2006/relationships/image" Target="../media/image36.jpeg"/><Relationship Id="rId5" Type="http://schemas.openxmlformats.org/officeDocument/2006/relationships/image" Target="../media/image32.png"/><Relationship Id="rId15" Type="http://schemas.openxmlformats.org/officeDocument/2006/relationships/image" Target="../media/image40.png"/><Relationship Id="rId10" Type="http://schemas.openxmlformats.org/officeDocument/2006/relationships/hyperlink" Target="http://www.google.co.kr/url?sa=i&amp;rct=j&amp;q=&amp;esrc=s&amp;frm=1&amp;source=images&amp;cd=&amp;cad=rja&amp;uact=8&amp;ved=0CAcQjRw&amp;url=http://qiita.com/kazunori279/items/ebe8ea24601e606f8048&amp;ei=3352VM7LNcLVmAXp-4GQAw&amp;bvm=bv.80642063,d.dGY&amp;psig=AFQjCNH6QYZLs6_2hoH5c0MDTwvp99e-0g&amp;ust=1417138263329605" TargetMode="External"/><Relationship Id="rId19" Type="http://schemas.openxmlformats.org/officeDocument/2006/relationships/image" Target="../media/image44.png"/><Relationship Id="rId4" Type="http://schemas.openxmlformats.org/officeDocument/2006/relationships/hyperlink" Target="http://www.google.co.kr/url?sa=i&amp;rct=j&amp;q=openstack+&amp;source=images&amp;cd=&amp;cad=rja&amp;docid=Taz7e8VPqpfYDM&amp;tbnid=s7KAugSB1vvgcM:&amp;ved=0CAUQjRw&amp;url=http://www.siliconloons.com/?p=343&amp;ei=7rw0UZPuK82ciAfRhYHwCQ&amp;bvm=bv.43148975,d.aGc&amp;psig=AFQjCNGpBNIuOUGsiKO_hZqOZjRR7cQ0Qg&amp;ust=1362496783039070" TargetMode="External"/><Relationship Id="rId9" Type="http://schemas.openxmlformats.org/officeDocument/2006/relationships/image" Target="../media/image35.png"/><Relationship Id="rId14" Type="http://schemas.openxmlformats.org/officeDocument/2006/relationships/image" Target="../media/image39.png"/></Relationships>
</file>

<file path=ppt/slides/_rels/slide8.xml.rels><?xml version="1.0" encoding="UTF-8" standalone="yes"?>
<Relationships xmlns="http://schemas.openxmlformats.org/package/2006/relationships"><Relationship Id="rId8" Type="http://schemas.openxmlformats.org/officeDocument/2006/relationships/image" Target="../media/image51.png"/><Relationship Id="rId13" Type="http://schemas.openxmlformats.org/officeDocument/2006/relationships/image" Target="../media/image55.png"/><Relationship Id="rId18" Type="http://schemas.openxmlformats.org/officeDocument/2006/relationships/image" Target="../media/image60.png"/><Relationship Id="rId26" Type="http://schemas.openxmlformats.org/officeDocument/2006/relationships/image" Target="../media/image67.png"/><Relationship Id="rId3" Type="http://schemas.openxmlformats.org/officeDocument/2006/relationships/image" Target="../media/image46.png"/><Relationship Id="rId21" Type="http://schemas.openxmlformats.org/officeDocument/2006/relationships/image" Target="../media/image63.png"/><Relationship Id="rId7" Type="http://schemas.openxmlformats.org/officeDocument/2006/relationships/image" Target="../media/image50.png"/><Relationship Id="rId12" Type="http://schemas.openxmlformats.org/officeDocument/2006/relationships/image" Target="../media/image54.png"/><Relationship Id="rId17" Type="http://schemas.openxmlformats.org/officeDocument/2006/relationships/image" Target="../media/image59.png"/><Relationship Id="rId25" Type="http://schemas.openxmlformats.org/officeDocument/2006/relationships/image" Target="../media/image66.jpeg"/><Relationship Id="rId2" Type="http://schemas.openxmlformats.org/officeDocument/2006/relationships/image" Target="../media/image45.png"/><Relationship Id="rId16" Type="http://schemas.openxmlformats.org/officeDocument/2006/relationships/image" Target="../media/image58.png"/><Relationship Id="rId20" Type="http://schemas.openxmlformats.org/officeDocument/2006/relationships/image" Target="../media/image62.png"/><Relationship Id="rId29" Type="http://schemas.openxmlformats.org/officeDocument/2006/relationships/image" Target="../media/image70.png"/><Relationship Id="rId1" Type="http://schemas.openxmlformats.org/officeDocument/2006/relationships/slideLayout" Target="../slideLayouts/slideLayout6.xml"/><Relationship Id="rId6" Type="http://schemas.openxmlformats.org/officeDocument/2006/relationships/image" Target="../media/image49.png"/><Relationship Id="rId11" Type="http://schemas.openxmlformats.org/officeDocument/2006/relationships/image" Target="../media/image26.png"/><Relationship Id="rId24" Type="http://schemas.openxmlformats.org/officeDocument/2006/relationships/image" Target="../media/image65.png"/><Relationship Id="rId5" Type="http://schemas.openxmlformats.org/officeDocument/2006/relationships/image" Target="../media/image48.png"/><Relationship Id="rId15" Type="http://schemas.openxmlformats.org/officeDocument/2006/relationships/image" Target="../media/image57.png"/><Relationship Id="rId23" Type="http://schemas.openxmlformats.org/officeDocument/2006/relationships/image" Target="../media/image64.png"/><Relationship Id="rId28" Type="http://schemas.openxmlformats.org/officeDocument/2006/relationships/image" Target="../media/image69.png"/><Relationship Id="rId10" Type="http://schemas.openxmlformats.org/officeDocument/2006/relationships/image" Target="../media/image53.png"/><Relationship Id="rId19" Type="http://schemas.openxmlformats.org/officeDocument/2006/relationships/image" Target="../media/image61.png"/><Relationship Id="rId4" Type="http://schemas.openxmlformats.org/officeDocument/2006/relationships/image" Target="../media/image47.png"/><Relationship Id="rId9" Type="http://schemas.openxmlformats.org/officeDocument/2006/relationships/image" Target="../media/image52.png"/><Relationship Id="rId14" Type="http://schemas.openxmlformats.org/officeDocument/2006/relationships/image" Target="../media/image56.png"/><Relationship Id="rId22" Type="http://schemas.openxmlformats.org/officeDocument/2006/relationships/image" Target="../media/image43.png"/><Relationship Id="rId27" Type="http://schemas.openxmlformats.org/officeDocument/2006/relationships/image" Target="../media/image68.png"/><Relationship Id="rId30" Type="http://schemas.openxmlformats.org/officeDocument/2006/relationships/image" Target="../media/image71.jpeg"/></Relationships>
</file>

<file path=ppt/slides/_rels/slide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 Id="rId5" Type="http://schemas.openxmlformats.org/officeDocument/2006/relationships/image" Target="../media/image75.png"/><Relationship Id="rId4" Type="http://schemas.openxmlformats.org/officeDocument/2006/relationships/image" Target="../media/image7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2">
            <a:lumMod val="40000"/>
            <a:lumOff val="60000"/>
          </a:schemeClr>
        </a:solidFill>
        <a:effectLst/>
      </p:bgPr>
    </p:bg>
    <p:spTree>
      <p:nvGrpSpPr>
        <p:cNvPr id="1" name=""/>
        <p:cNvGrpSpPr/>
        <p:nvPr/>
      </p:nvGrpSpPr>
      <p:grpSpPr>
        <a:xfrm>
          <a:off x="0" y="0"/>
          <a:ext cx="0" cy="0"/>
          <a:chOff x="0" y="0"/>
          <a:chExt cx="0" cy="0"/>
        </a:xfrm>
      </p:grpSpPr>
      <p:sp>
        <p:nvSpPr>
          <p:cNvPr id="4" name="제목 5">
            <a:extLst>
              <a:ext uri="{FF2B5EF4-FFF2-40B4-BE49-F238E27FC236}">
                <a16:creationId xmlns:a16="http://schemas.microsoft.com/office/drawing/2014/main" id="{5CAE70D6-2522-DA46-AB0D-F910E82DBB24}"/>
              </a:ext>
            </a:extLst>
          </p:cNvPr>
          <p:cNvSpPr txBox="1">
            <a:spLocks/>
          </p:cNvSpPr>
          <p:nvPr/>
        </p:nvSpPr>
        <p:spPr>
          <a:xfrm>
            <a:off x="0" y="885809"/>
            <a:ext cx="9143999" cy="2449513"/>
          </a:xfrm>
          <a:prstGeom prst="rect">
            <a:avLst/>
          </a:prstGeom>
        </p:spPr>
        <p:txBody>
          <a:bodyPr vert="horz" lIns="91440" tIns="45720" rIns="91440" bIns="45720" rtlCol="0" anchor="b">
            <a:noAutofit/>
          </a:bodyPr>
          <a:lstStyle>
            <a:lvl1pPr algn="ctr" defTabSz="914400" rtl="0" eaLnBrk="1" latinLnBrk="1" hangingPunct="1">
              <a:lnSpc>
                <a:spcPct val="90000"/>
              </a:lnSpc>
              <a:spcBef>
                <a:spcPct val="0"/>
              </a:spcBef>
              <a:buNone/>
              <a:defRPr sz="6000" kern="1200">
                <a:solidFill>
                  <a:schemeClr val="tx1"/>
                </a:solidFill>
                <a:latin typeface="+mj-lt"/>
                <a:ea typeface="+mj-ea"/>
                <a:cs typeface="+mj-cs"/>
              </a:defRPr>
            </a:lvl1pPr>
          </a:lstStyle>
          <a:p>
            <a:pPr latinLnBrk="0"/>
            <a:r>
              <a:rPr lang="en-US" altLang="ko-KR" sz="5400" dirty="0">
                <a:solidFill>
                  <a:srgbClr val="3333FF"/>
                </a:solidFill>
                <a:latin typeface="맑은 고딕" panose="020B0503020000020004" pitchFamily="50" charset="-127"/>
              </a:rPr>
              <a:t>Computer Systems</a:t>
            </a:r>
          </a:p>
          <a:p>
            <a:pPr latinLnBrk="0"/>
            <a:r>
              <a:rPr lang="en-US" altLang="ko-KR" sz="5400" dirty="0">
                <a:solidFill>
                  <a:srgbClr val="3333FF"/>
                </a:solidFill>
                <a:latin typeface="맑은 고딕" panose="020B0503020000020004" pitchFamily="50" charset="-127"/>
              </a:rPr>
              <a:t>For AI-inspired Cloud</a:t>
            </a:r>
          </a:p>
          <a:p>
            <a:pPr latinLnBrk="0"/>
            <a:r>
              <a:rPr lang="en-US" altLang="ko-KR" sz="5400" dirty="0">
                <a:solidFill>
                  <a:srgbClr val="3333FF"/>
                </a:solidFill>
                <a:latin typeface="맑은 고딕" panose="020B0503020000020004" pitchFamily="50" charset="-127"/>
              </a:rPr>
              <a:t>Theory &amp; Lab.</a:t>
            </a:r>
            <a:br>
              <a:rPr lang="en-US" altLang="ko-KR" sz="5400" dirty="0">
                <a:solidFill>
                  <a:srgbClr val="3333FF"/>
                </a:solidFill>
                <a:latin typeface="맑은 고딕" panose="020B0503020000020004" pitchFamily="50" charset="-127"/>
              </a:rPr>
            </a:br>
            <a:endParaRPr lang="ko-KR" altLang="en-US" sz="1800" dirty="0">
              <a:solidFill>
                <a:srgbClr val="FF0000"/>
              </a:solidFill>
              <a:latin typeface="맑은 고딕" panose="020B0503020000020004" pitchFamily="50" charset="-127"/>
            </a:endParaRPr>
          </a:p>
        </p:txBody>
      </p:sp>
      <p:pic>
        <p:nvPicPr>
          <p:cNvPr id="5" name="Picture 2">
            <a:extLst>
              <a:ext uri="{FF2B5EF4-FFF2-40B4-BE49-F238E27FC236}">
                <a16:creationId xmlns:a16="http://schemas.microsoft.com/office/drawing/2014/main" id="{3E772F31-B05C-7647-9D1E-4393D1C42B3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37401" y="3169965"/>
            <a:ext cx="2683640" cy="2712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6" name="그룹 5">
            <a:extLst>
              <a:ext uri="{FF2B5EF4-FFF2-40B4-BE49-F238E27FC236}">
                <a16:creationId xmlns:a16="http://schemas.microsoft.com/office/drawing/2014/main" id="{D947DAAE-02F1-9D44-A39B-26AEFB6388B4}"/>
              </a:ext>
            </a:extLst>
          </p:cNvPr>
          <p:cNvGrpSpPr/>
          <p:nvPr/>
        </p:nvGrpSpPr>
        <p:grpSpPr>
          <a:xfrm>
            <a:off x="1032942" y="4528121"/>
            <a:ext cx="3155009" cy="999521"/>
            <a:chOff x="5631881" y="7083"/>
            <a:chExt cx="1709762" cy="472736"/>
          </a:xfrm>
        </p:grpSpPr>
        <p:pic>
          <p:nvPicPr>
            <p:cNvPr id="7" name="Picture 2" descr="starmoocì ëí ì´ë¯¸ì§ ê²ìê²°ê³¼">
              <a:extLst>
                <a:ext uri="{FF2B5EF4-FFF2-40B4-BE49-F238E27FC236}">
                  <a16:creationId xmlns:a16="http://schemas.microsoft.com/office/drawing/2014/main" id="{61A5C567-CA11-0446-BF89-BFB12EFFD4CF}"/>
                </a:ext>
              </a:extLst>
            </p:cNvPr>
            <p:cNvPicPr>
              <a:picLocks noChangeAspect="1" noChangeArrowheads="1"/>
            </p:cNvPicPr>
            <p:nvPr/>
          </p:nvPicPr>
          <p:blipFill>
            <a:blip r:embed="rId3" cstate="print">
              <a:clrChange>
                <a:clrFrom>
                  <a:srgbClr val="FFFFFF"/>
                </a:clrFrom>
                <a:clrTo>
                  <a:srgbClr val="FFFFFF">
                    <a:alpha val="0"/>
                  </a:srgbClr>
                </a:clrTo>
              </a:clrChange>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5631881" y="7083"/>
              <a:ext cx="1057140" cy="47273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ê´ì£¼ê³¼íê¸°ì ì pngì ëí ì´ë¯¸ì§ ê²ìê²°ê³¼">
              <a:extLst>
                <a:ext uri="{FF2B5EF4-FFF2-40B4-BE49-F238E27FC236}">
                  <a16:creationId xmlns:a16="http://schemas.microsoft.com/office/drawing/2014/main" id="{02AF58DE-19CF-2D4B-8569-DED4BC71A14F}"/>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788239" y="13826"/>
              <a:ext cx="553404" cy="459252"/>
            </a:xfrm>
            <a:prstGeom prst="rect">
              <a:avLst/>
            </a:prstGeom>
            <a:noFill/>
            <a:extLst>
              <a:ext uri="{909E8E84-426E-40DD-AFC4-6F175D3DCCD1}">
                <a14:hiddenFill xmlns:a14="http://schemas.microsoft.com/office/drawing/2010/main">
                  <a:solidFill>
                    <a:srgbClr val="FFFFFF"/>
                  </a:solidFill>
                </a14:hiddenFill>
              </a:ext>
            </a:extLst>
          </p:spPr>
        </p:pic>
      </p:grpSp>
      <p:sp>
        <p:nvSpPr>
          <p:cNvPr id="9" name="TextBox 8">
            <a:extLst>
              <a:ext uri="{FF2B5EF4-FFF2-40B4-BE49-F238E27FC236}">
                <a16:creationId xmlns:a16="http://schemas.microsoft.com/office/drawing/2014/main" id="{C03BF8E6-4953-0F41-B64C-6189AF195DF3}"/>
              </a:ext>
            </a:extLst>
          </p:cNvPr>
          <p:cNvSpPr txBox="1"/>
          <p:nvPr/>
        </p:nvSpPr>
        <p:spPr>
          <a:xfrm>
            <a:off x="2132272" y="6448354"/>
            <a:ext cx="6373861" cy="400110"/>
          </a:xfrm>
          <a:prstGeom prst="rect">
            <a:avLst/>
          </a:prstGeom>
          <a:noFill/>
        </p:spPr>
        <p:txBody>
          <a:bodyPr wrap="none" rtlCol="0">
            <a:spAutoFit/>
          </a:bodyPr>
          <a:lstStyle/>
          <a:p>
            <a:r>
              <a:rPr lang="en-US" altLang="ko-KR" sz="2000" dirty="0">
                <a:solidFill>
                  <a:prstClr val="black"/>
                </a:solidFill>
                <a:latin typeface="맑은 고딕" panose="020B0503020000020004" pitchFamily="50" charset="-127"/>
              </a:rPr>
              <a:t>https://github.com/SmartX-Labs/SmartX-Mini-MOOC</a:t>
            </a:r>
            <a:endParaRPr lang="ko-KR" altLang="en-US" sz="2000" dirty="0">
              <a:solidFill>
                <a:prstClr val="black"/>
              </a:solidFill>
              <a:latin typeface="맑은 고딕" panose="020B0503020000020004" pitchFamily="50" charset="-127"/>
            </a:endParaRPr>
          </a:p>
        </p:txBody>
      </p:sp>
      <p:sp>
        <p:nvSpPr>
          <p:cNvPr id="10" name="TextBox 9">
            <a:extLst>
              <a:ext uri="{FF2B5EF4-FFF2-40B4-BE49-F238E27FC236}">
                <a16:creationId xmlns:a16="http://schemas.microsoft.com/office/drawing/2014/main" id="{F2D6752B-08E5-9C45-B744-827CFE7B6C1D}"/>
              </a:ext>
            </a:extLst>
          </p:cNvPr>
          <p:cNvSpPr txBox="1"/>
          <p:nvPr/>
        </p:nvSpPr>
        <p:spPr>
          <a:xfrm>
            <a:off x="0" y="3185069"/>
            <a:ext cx="5394960" cy="646331"/>
          </a:xfrm>
          <a:prstGeom prst="rect">
            <a:avLst/>
          </a:prstGeom>
          <a:noFill/>
        </p:spPr>
        <p:txBody>
          <a:bodyPr wrap="square" rtlCol="0">
            <a:spAutoFit/>
          </a:bodyPr>
          <a:lstStyle/>
          <a:p>
            <a:pPr algn="ctr"/>
            <a:r>
              <a:rPr lang="en-US" altLang="ko-KR" sz="3600" dirty="0">
                <a:solidFill>
                  <a:srgbClr val="FF0000"/>
                </a:solidFill>
                <a:latin typeface="맑은 고딕" panose="020B0503020000020004" pitchFamily="50" charset="-127"/>
              </a:rPr>
              <a:t>Lab </a:t>
            </a:r>
            <a:r>
              <a:rPr lang="en-US" altLang="ko-KR" sz="3600" dirty="0" smtClean="0">
                <a:solidFill>
                  <a:srgbClr val="FF0000"/>
                </a:solidFill>
                <a:latin typeface="맑은 고딕" panose="020B0503020000020004" pitchFamily="50" charset="-127"/>
              </a:rPr>
              <a:t>#5: Cluster</a:t>
            </a:r>
            <a:endParaRPr lang="ko-KR" altLang="en-US" sz="3600" dirty="0">
              <a:solidFill>
                <a:prstClr val="black"/>
              </a:solidFill>
              <a:latin typeface="맑은 고딕" panose="020B0503020000020004" pitchFamily="50" charset="-127"/>
            </a:endParaRPr>
          </a:p>
        </p:txBody>
      </p:sp>
      <p:pic>
        <p:nvPicPr>
          <p:cNvPr id="11" name="그림 10">
            <a:extLst>
              <a:ext uri="{FF2B5EF4-FFF2-40B4-BE49-F238E27FC236}">
                <a16:creationId xmlns:a16="http://schemas.microsoft.com/office/drawing/2014/main" id="{32523A09-D7B5-5543-BFFE-085ED79E615C}"/>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4672203" y="5812965"/>
            <a:ext cx="1445509" cy="635389"/>
          </a:xfrm>
          <a:prstGeom prst="rect">
            <a:avLst/>
          </a:prstGeom>
        </p:spPr>
      </p:pic>
    </p:spTree>
    <p:extLst>
      <p:ext uri="{BB962C8B-B14F-4D97-AF65-F5344CB8AC3E}">
        <p14:creationId xmlns:p14="http://schemas.microsoft.com/office/powerpoint/2010/main" val="60686887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7461" y="8"/>
            <a:ext cx="9144000" cy="584775"/>
          </a:xfrm>
          <a:prstGeom prst="rect">
            <a:avLst/>
          </a:prstGeom>
          <a:noFill/>
        </p:spPr>
        <p:txBody>
          <a:bodyPr wrap="square" rtlCol="0">
            <a:spAutoFit/>
          </a:bodyPr>
          <a:lstStyle>
            <a:defPPr>
              <a:defRPr lang="ko-KR"/>
            </a:defPPr>
            <a:lvl1pPr>
              <a:defRPr sz="3200">
                <a:solidFill>
                  <a:srgbClr val="0070C0"/>
                </a:solidFill>
                <a:latin typeface="+mj-ea"/>
                <a:ea typeface="+mj-ea"/>
              </a:defRPr>
            </a:lvl1pPr>
          </a:lstStyle>
          <a:p>
            <a:r>
              <a:rPr lang="en-US" altLang="ko-KR" dirty="0" smtClean="0"/>
              <a:t>Container Orchestration</a:t>
            </a:r>
            <a:endParaRPr lang="ko-KR" altLang="en-US" dirty="0"/>
          </a:p>
        </p:txBody>
      </p:sp>
      <p:sp>
        <p:nvSpPr>
          <p:cNvPr id="3" name="직사각형 2"/>
          <p:cNvSpPr/>
          <p:nvPr/>
        </p:nvSpPr>
        <p:spPr>
          <a:xfrm>
            <a:off x="1402874" y="6357683"/>
            <a:ext cx="6738938" cy="369332"/>
          </a:xfrm>
          <a:prstGeom prst="rect">
            <a:avLst/>
          </a:prstGeom>
        </p:spPr>
        <p:txBody>
          <a:bodyPr wrap="square">
            <a:spAutoFit/>
          </a:bodyPr>
          <a:lstStyle/>
          <a:p>
            <a:r>
              <a:rPr lang="ko-KR" altLang="en-US" dirty="0"/>
              <a:t>https://www.hpe.com/us/en/what-is/container-orchestration.html</a:t>
            </a:r>
          </a:p>
        </p:txBody>
      </p:sp>
      <p:sp>
        <p:nvSpPr>
          <p:cNvPr id="5" name="직사각형 4"/>
          <p:cNvSpPr/>
          <p:nvPr/>
        </p:nvSpPr>
        <p:spPr>
          <a:xfrm>
            <a:off x="265698" y="3082269"/>
            <a:ext cx="8885763" cy="2215991"/>
          </a:xfrm>
          <a:prstGeom prst="rect">
            <a:avLst/>
          </a:prstGeom>
        </p:spPr>
        <p:txBody>
          <a:bodyPr wrap="square">
            <a:spAutoFit/>
          </a:bodyPr>
          <a:lstStyle/>
          <a:p>
            <a:r>
              <a:rPr lang="en-US" altLang="ko-KR" sz="2400" b="1" dirty="0">
                <a:solidFill>
                  <a:srgbClr val="000000"/>
                </a:solidFill>
              </a:rPr>
              <a:t>Container orchestration </a:t>
            </a:r>
            <a:r>
              <a:rPr lang="en-US" altLang="ko-KR" dirty="0">
                <a:solidFill>
                  <a:srgbClr val="000000"/>
                </a:solidFill>
              </a:rPr>
              <a:t>refers to the process of organizing the work of individual components and application layers.</a:t>
            </a:r>
            <a:endParaRPr lang="ko-KR" altLang="en-US" dirty="0">
              <a:solidFill>
                <a:srgbClr val="000000"/>
              </a:solidFill>
            </a:endParaRPr>
          </a:p>
          <a:p>
            <a:endParaRPr lang="en-US" altLang="ko-KR" dirty="0" smtClean="0">
              <a:solidFill>
                <a:srgbClr val="000000"/>
              </a:solidFill>
            </a:endParaRPr>
          </a:p>
          <a:p>
            <a:r>
              <a:rPr lang="en-US" altLang="ko-KR" sz="2400" b="1" dirty="0">
                <a:solidFill>
                  <a:srgbClr val="000000"/>
                </a:solidFill>
              </a:rPr>
              <a:t>Container orchestration engines </a:t>
            </a:r>
            <a:r>
              <a:rPr lang="en-US" altLang="ko-KR" dirty="0">
                <a:solidFill>
                  <a:srgbClr val="000000"/>
                </a:solidFill>
              </a:rPr>
              <a:t>all allow users to control when containers start and stop, group them into clusters, and coordinate all of the processes that compose an application. Container orchestration tools allow users to guide container deployment and automate updates, health monitoring, and failover procedures.</a:t>
            </a:r>
            <a:endParaRPr lang="ko-KR" altLang="en-US" dirty="0">
              <a:solidFill>
                <a:srgbClr val="000000"/>
              </a:solidFill>
            </a:endParaRPr>
          </a:p>
        </p:txBody>
      </p:sp>
      <p:grpSp>
        <p:nvGrpSpPr>
          <p:cNvPr id="11" name="그룹 10"/>
          <p:cNvGrpSpPr/>
          <p:nvPr/>
        </p:nvGrpSpPr>
        <p:grpSpPr>
          <a:xfrm>
            <a:off x="229239" y="1105773"/>
            <a:ext cx="8257839" cy="1604682"/>
            <a:chOff x="206568" y="2105508"/>
            <a:chExt cx="8257839" cy="1604682"/>
          </a:xfrm>
        </p:grpSpPr>
        <p:grpSp>
          <p:nvGrpSpPr>
            <p:cNvPr id="10" name="그룹 9"/>
            <p:cNvGrpSpPr/>
            <p:nvPr/>
          </p:nvGrpSpPr>
          <p:grpSpPr>
            <a:xfrm>
              <a:off x="206568" y="2105508"/>
              <a:ext cx="8257839" cy="1604682"/>
              <a:chOff x="206568" y="1900518"/>
              <a:chExt cx="8257839" cy="1604682"/>
            </a:xfrm>
          </p:grpSpPr>
          <p:pic>
            <p:nvPicPr>
              <p:cNvPr id="3074" name="Picture 2" descr="container orchestrationì ëí ì´ë¯¸ì§ ê²ìê²°ê³¼"/>
              <p:cNvPicPr>
                <a:picLocks noChangeAspect="1" noChangeArrowheads="1"/>
              </p:cNvPicPr>
              <p:nvPr/>
            </p:nvPicPr>
            <p:blipFill rotWithShape="1">
              <a:blip r:embed="rId2">
                <a:extLst>
                  <a:ext uri="{28A0092B-C50C-407E-A947-70E740481C1C}">
                    <a14:useLocalDpi xmlns:a14="http://schemas.microsoft.com/office/drawing/2010/main" val="0"/>
                  </a:ext>
                </a:extLst>
              </a:blip>
              <a:srcRect t="7598" b="43054"/>
              <a:stretch/>
            </p:blipFill>
            <p:spPr bwMode="auto">
              <a:xfrm>
                <a:off x="206568" y="1900518"/>
                <a:ext cx="4331109" cy="160468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container orchestrationì ëí ì´ë¯¸ì§ ê²ìê²°ê³¼"/>
              <p:cNvPicPr>
                <a:picLocks noChangeAspect="1" noChangeArrowheads="1"/>
              </p:cNvPicPr>
              <p:nvPr/>
            </p:nvPicPr>
            <p:blipFill rotWithShape="1">
              <a:blip r:embed="rId2">
                <a:extLst>
                  <a:ext uri="{28A0092B-C50C-407E-A947-70E740481C1C}">
                    <a14:useLocalDpi xmlns:a14="http://schemas.microsoft.com/office/drawing/2010/main" val="0"/>
                  </a:ext>
                </a:extLst>
              </a:blip>
              <a:srcRect t="57818" b="4543"/>
              <a:stretch/>
            </p:blipFill>
            <p:spPr bwMode="auto">
              <a:xfrm>
                <a:off x="4133298" y="2272332"/>
                <a:ext cx="4331109" cy="1223903"/>
              </a:xfrm>
              <a:prstGeom prst="rect">
                <a:avLst/>
              </a:prstGeom>
              <a:noFill/>
              <a:extLst>
                <a:ext uri="{909E8E84-426E-40DD-AFC4-6F175D3DCCD1}">
                  <a14:hiddenFill xmlns:a14="http://schemas.microsoft.com/office/drawing/2010/main">
                    <a:solidFill>
                      <a:srgbClr val="FFFFFF"/>
                    </a:solidFill>
                  </a14:hiddenFill>
                </a:ext>
              </a:extLst>
            </p:spPr>
          </p:pic>
        </p:grpSp>
        <p:sp>
          <p:nvSpPr>
            <p:cNvPr id="9" name="TextBox 8"/>
            <p:cNvSpPr txBox="1"/>
            <p:nvPr/>
          </p:nvSpPr>
          <p:spPr>
            <a:xfrm>
              <a:off x="6705599" y="2235259"/>
              <a:ext cx="1473609" cy="369332"/>
            </a:xfrm>
            <a:prstGeom prst="rect">
              <a:avLst/>
            </a:prstGeom>
            <a:noFill/>
          </p:spPr>
          <p:txBody>
            <a:bodyPr wrap="none" rtlCol="0">
              <a:spAutoFit/>
            </a:bodyPr>
            <a:lstStyle/>
            <a:p>
              <a:r>
                <a:rPr lang="en-US" altLang="ko-KR" b="1" dirty="0" smtClean="0">
                  <a:solidFill>
                    <a:srgbClr val="FF0000"/>
                  </a:solidFill>
                </a:rPr>
                <a:t>Most Popular</a:t>
              </a:r>
              <a:endParaRPr lang="ko-KR" altLang="en-US" b="1" dirty="0">
                <a:solidFill>
                  <a:srgbClr val="FF0000"/>
                </a:solidFill>
              </a:endParaRPr>
            </a:p>
          </p:txBody>
        </p:sp>
      </p:grpSp>
    </p:spTree>
    <p:extLst>
      <p:ext uri="{BB962C8B-B14F-4D97-AF65-F5344CB8AC3E}">
        <p14:creationId xmlns:p14="http://schemas.microsoft.com/office/powerpoint/2010/main" val="194672807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제목 1"/>
          <p:cNvSpPr txBox="1">
            <a:spLocks/>
          </p:cNvSpPr>
          <p:nvPr/>
        </p:nvSpPr>
        <p:spPr>
          <a:xfrm>
            <a:off x="95250" y="2207221"/>
            <a:ext cx="9144000" cy="1439501"/>
          </a:xfrm>
          <a:prstGeom prst="rect">
            <a:avLst/>
          </a:prstGeom>
        </p:spPr>
        <p:txBody>
          <a:bodyPr vert="horz" lIns="91440" tIns="45720" rIns="91440" bIns="45720" rtlCol="0" anchor="t">
            <a:normAutofit/>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endParaRPr lang="ko-KR" altLang="en-US" sz="4000" dirty="0"/>
          </a:p>
        </p:txBody>
      </p:sp>
      <p:sp>
        <p:nvSpPr>
          <p:cNvPr id="2" name="TextBox 1"/>
          <p:cNvSpPr txBox="1"/>
          <p:nvPr/>
        </p:nvSpPr>
        <p:spPr>
          <a:xfrm>
            <a:off x="197121" y="802482"/>
            <a:ext cx="6211236" cy="1138773"/>
          </a:xfrm>
          <a:prstGeom prst="rect">
            <a:avLst/>
          </a:prstGeom>
          <a:noFill/>
        </p:spPr>
        <p:txBody>
          <a:bodyPr wrap="square" rtlCol="0">
            <a:spAutoFit/>
          </a:bodyPr>
          <a:lstStyle/>
          <a:p>
            <a:r>
              <a:rPr lang="en-US" altLang="ko-KR" sz="3200" b="1" dirty="0" err="1">
                <a:solidFill>
                  <a:srgbClr val="0070C0"/>
                </a:solidFill>
              </a:rPr>
              <a:t>Kubernetes</a:t>
            </a:r>
            <a:r>
              <a:rPr lang="en-US" altLang="ko-KR" dirty="0"/>
              <a:t> is an open-source system for automating deployment, </a:t>
            </a:r>
            <a:r>
              <a:rPr lang="en-US" altLang="ko-KR" dirty="0" smtClean="0"/>
              <a:t>scaling</a:t>
            </a:r>
            <a:r>
              <a:rPr lang="en-US" altLang="ko-KR" dirty="0"/>
              <a:t>, and management of containerized applications.</a:t>
            </a:r>
            <a:endParaRPr lang="ko-KR" altLang="en-US" dirty="0"/>
          </a:p>
        </p:txBody>
      </p:sp>
      <p:sp>
        <p:nvSpPr>
          <p:cNvPr id="3" name="TextBox 2"/>
          <p:cNvSpPr txBox="1"/>
          <p:nvPr/>
        </p:nvSpPr>
        <p:spPr>
          <a:xfrm>
            <a:off x="197121" y="2368216"/>
            <a:ext cx="8409551" cy="3831818"/>
          </a:xfrm>
          <a:prstGeom prst="rect">
            <a:avLst/>
          </a:prstGeom>
          <a:noFill/>
        </p:spPr>
        <p:txBody>
          <a:bodyPr wrap="square" rtlCol="0">
            <a:spAutoFit/>
          </a:bodyPr>
          <a:lstStyle/>
          <a:p>
            <a:r>
              <a:rPr lang="en-US" altLang="ko-KR" sz="2400" b="1" dirty="0" err="1" smtClean="0"/>
              <a:t>Kubernetes</a:t>
            </a:r>
            <a:r>
              <a:rPr lang="en-US" altLang="ko-KR" sz="2400" b="1" dirty="0" smtClean="0"/>
              <a:t> Features</a:t>
            </a:r>
          </a:p>
          <a:p>
            <a:endParaRPr lang="en-US" altLang="ko-KR" sz="1100" b="1" dirty="0" smtClean="0"/>
          </a:p>
          <a:p>
            <a:pPr marL="285750" indent="-285750">
              <a:buFont typeface="Arial" panose="020B0604020202020204" pitchFamily="34" charset="0"/>
              <a:buChar char="•"/>
            </a:pPr>
            <a:r>
              <a:rPr lang="en-US" altLang="ko-KR" sz="1600" b="1" dirty="0"/>
              <a:t>Horizontal </a:t>
            </a:r>
            <a:r>
              <a:rPr lang="en-US" altLang="ko-KR" sz="1600" b="1" dirty="0" smtClean="0"/>
              <a:t>scaling</a:t>
            </a:r>
            <a:r>
              <a:rPr lang="en-US" altLang="ko-KR" sz="1600" dirty="0" smtClean="0"/>
              <a:t>: </a:t>
            </a:r>
            <a:r>
              <a:rPr lang="en-US" altLang="ko-KR" sz="1600" dirty="0"/>
              <a:t>Scale your application up and down with a simple command, with a UI, or automatically based on CPU usage</a:t>
            </a:r>
            <a:r>
              <a:rPr lang="en-US" altLang="ko-KR" sz="1600" dirty="0" smtClean="0"/>
              <a:t>.</a:t>
            </a:r>
          </a:p>
          <a:p>
            <a:pPr marL="285750" indent="-285750">
              <a:buFont typeface="Arial" panose="020B0604020202020204" pitchFamily="34" charset="0"/>
              <a:buChar char="•"/>
            </a:pPr>
            <a:endParaRPr lang="en-US" altLang="ko-KR" sz="1600" b="1" dirty="0"/>
          </a:p>
          <a:p>
            <a:pPr marL="285750" indent="-285750">
              <a:buFont typeface="Arial" panose="020B0604020202020204" pitchFamily="34" charset="0"/>
              <a:buChar char="•"/>
            </a:pPr>
            <a:r>
              <a:rPr lang="en-US" altLang="ko-KR" sz="1600" b="1" dirty="0" smtClean="0"/>
              <a:t>Self-healing</a:t>
            </a:r>
            <a:r>
              <a:rPr lang="en-US" altLang="ko-KR" sz="1600" b="1" dirty="0"/>
              <a:t>: </a:t>
            </a:r>
            <a:r>
              <a:rPr lang="en-US" altLang="ko-KR" sz="1600" dirty="0"/>
              <a:t>Restarts containers that fail, replaces and reschedules containers when nodes die, kills containers that don't respond to your user-defined health check, and doesn't advertise them to clients until they are ready to serve.</a:t>
            </a:r>
            <a:endParaRPr lang="en-US" altLang="ko-KR" sz="1600" dirty="0" smtClean="0"/>
          </a:p>
          <a:p>
            <a:pPr marL="285750" indent="-285750">
              <a:buFont typeface="Arial" panose="020B0604020202020204" pitchFamily="34" charset="0"/>
              <a:buChar char="•"/>
            </a:pPr>
            <a:endParaRPr lang="en-US" altLang="ko-KR" sz="1600" b="1" dirty="0" smtClean="0"/>
          </a:p>
          <a:p>
            <a:pPr marL="285750" indent="-285750">
              <a:buFont typeface="Arial" panose="020B0604020202020204" pitchFamily="34" charset="0"/>
              <a:buChar char="•"/>
            </a:pPr>
            <a:r>
              <a:rPr lang="en-US" altLang="ko-KR" sz="1600" b="1" dirty="0" smtClean="0"/>
              <a:t>Service discovery and load balancing</a:t>
            </a:r>
            <a:r>
              <a:rPr lang="en-US" altLang="ko-KR" sz="1600" b="1" dirty="0"/>
              <a:t>: </a:t>
            </a:r>
            <a:r>
              <a:rPr lang="en-US" altLang="ko-KR" sz="1600" dirty="0"/>
              <a:t>No need to modify your application to use an unfamiliar service discovery mechanism. </a:t>
            </a:r>
            <a:r>
              <a:rPr lang="en-US" altLang="ko-KR" sz="1600" dirty="0" err="1"/>
              <a:t>Kubernetes</a:t>
            </a:r>
            <a:r>
              <a:rPr lang="en-US" altLang="ko-KR" sz="1600" dirty="0"/>
              <a:t> gives containers their own IP addresses and a single DNS name for a set of containers, and can load-balance across them. </a:t>
            </a:r>
            <a:endParaRPr lang="en-US" altLang="ko-KR" sz="1600" dirty="0" smtClean="0"/>
          </a:p>
          <a:p>
            <a:pPr marL="285750" indent="-285750">
              <a:buFont typeface="Arial" panose="020B0604020202020204" pitchFamily="34" charset="0"/>
              <a:buChar char="•"/>
            </a:pPr>
            <a:endParaRPr lang="en-US" altLang="ko-KR" sz="1600" b="1" dirty="0" smtClean="0"/>
          </a:p>
          <a:p>
            <a:pPr marL="285750" indent="-285750">
              <a:buFont typeface="Arial" panose="020B0604020202020204" pitchFamily="34" charset="0"/>
              <a:buChar char="•"/>
            </a:pPr>
            <a:r>
              <a:rPr lang="en-US" altLang="ko-KR" sz="1600" b="1" dirty="0" smtClean="0"/>
              <a:t>Storage Orchestration: </a:t>
            </a:r>
            <a:r>
              <a:rPr lang="en-US" altLang="ko-KR" sz="1600" dirty="0"/>
              <a:t>Automatically mount the storage system of your choice, whether from local storage, a public cloud provider</a:t>
            </a:r>
            <a:r>
              <a:rPr lang="en-US" altLang="ko-KR" sz="1600" b="1" dirty="0" smtClean="0"/>
              <a:t> </a:t>
            </a:r>
            <a:endParaRPr lang="ko-KR" altLang="en-US" sz="1600" b="1" dirty="0"/>
          </a:p>
        </p:txBody>
      </p:sp>
      <p:sp>
        <p:nvSpPr>
          <p:cNvPr id="26" name="TextBox 25"/>
          <p:cNvSpPr txBox="1"/>
          <p:nvPr/>
        </p:nvSpPr>
        <p:spPr>
          <a:xfrm>
            <a:off x="3777500" y="6550223"/>
            <a:ext cx="2048959" cy="307777"/>
          </a:xfrm>
          <a:prstGeom prst="rect">
            <a:avLst/>
          </a:prstGeom>
          <a:noFill/>
        </p:spPr>
        <p:txBody>
          <a:bodyPr wrap="none" rtlCol="0">
            <a:spAutoFit/>
          </a:bodyPr>
          <a:lstStyle/>
          <a:p>
            <a:r>
              <a:rPr lang="en-US" altLang="ko-KR" sz="1400" dirty="0"/>
              <a:t>https://kubernetes.io/</a:t>
            </a:r>
            <a:endParaRPr lang="ko-KR" altLang="en-US" sz="1400" dirty="0"/>
          </a:p>
        </p:txBody>
      </p:sp>
      <p:pic>
        <p:nvPicPr>
          <p:cNvPr id="2054" name="Picture 6" descr="Image result for kubernetes icon 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33605" y="864773"/>
            <a:ext cx="1696879" cy="1651716"/>
          </a:xfrm>
          <a:prstGeom prst="rect">
            <a:avLst/>
          </a:prstGeom>
          <a:noFill/>
          <a:extLst>
            <a:ext uri="{909E8E84-426E-40DD-AFC4-6F175D3DCCD1}">
              <a14:hiddenFill xmlns:a14="http://schemas.microsoft.com/office/drawing/2010/main">
                <a:solidFill>
                  <a:srgbClr val="FFFFFF"/>
                </a:solidFill>
              </a14:hiddenFill>
            </a:ext>
          </a:extLst>
        </p:spPr>
      </p:pic>
      <p:sp>
        <p:nvSpPr>
          <p:cNvPr id="8" name="제목 1"/>
          <p:cNvSpPr txBox="1">
            <a:spLocks/>
          </p:cNvSpPr>
          <p:nvPr/>
        </p:nvSpPr>
        <p:spPr>
          <a:xfrm>
            <a:off x="7461" y="8"/>
            <a:ext cx="9144000" cy="1077218"/>
          </a:xfrm>
          <a:prstGeom prst="rect">
            <a:avLst/>
          </a:prstGeom>
          <a:noFill/>
        </p:spPr>
        <p:txBody>
          <a:bodyPr wrap="square" rtlCol="0">
            <a:spAutoFit/>
          </a:bodyPr>
          <a:lstStyle>
            <a:defPPr>
              <a:defRPr lang="ko-KR"/>
            </a:defPPr>
            <a:lvl1pPr>
              <a:defRPr sz="3200">
                <a:solidFill>
                  <a:srgbClr val="0070C0"/>
                </a:solidFill>
                <a:latin typeface="+mj-ea"/>
                <a:ea typeface="+mj-ea"/>
              </a:defRPr>
            </a:lvl1pPr>
          </a:lstStyle>
          <a:p>
            <a:r>
              <a:rPr lang="en-US" altLang="ko-KR" dirty="0" smtClean="0"/>
              <a:t>Container Orchestration</a:t>
            </a:r>
            <a:r>
              <a:rPr lang="en-US" altLang="ko-KR" dirty="0"/>
              <a:t>: Kubernetes</a:t>
            </a:r>
            <a:endParaRPr lang="ko-KR" altLang="en-US" dirty="0"/>
          </a:p>
          <a:p>
            <a:endParaRPr lang="ko-KR" altLang="en-US" dirty="0"/>
          </a:p>
        </p:txBody>
      </p:sp>
    </p:spTree>
    <p:extLst>
      <p:ext uri="{BB962C8B-B14F-4D97-AF65-F5344CB8AC3E}">
        <p14:creationId xmlns:p14="http://schemas.microsoft.com/office/powerpoint/2010/main" val="385130777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9" name="Picture 5" descr="Figure 2: Kubernetes breaks down into multiple architectural components. "/>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11708"/>
          <a:stretch/>
        </p:blipFill>
        <p:spPr bwMode="auto">
          <a:xfrm>
            <a:off x="324009" y="1016661"/>
            <a:ext cx="4908474" cy="2890104"/>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331720" y="4154669"/>
            <a:ext cx="8558866" cy="369332"/>
          </a:xfrm>
          <a:prstGeom prst="rect">
            <a:avLst/>
          </a:prstGeom>
          <a:noFill/>
        </p:spPr>
        <p:txBody>
          <a:bodyPr wrap="square" rtlCol="0">
            <a:spAutoFit/>
          </a:bodyPr>
          <a:lstStyle/>
          <a:p>
            <a:r>
              <a:rPr lang="en-US" altLang="ko-KR" b="1" dirty="0" err="1"/>
              <a:t>Kubernetes</a:t>
            </a:r>
            <a:r>
              <a:rPr lang="en-US" altLang="ko-KR" b="1" dirty="0"/>
              <a:t> cluster </a:t>
            </a:r>
            <a:r>
              <a:rPr lang="en-US" altLang="ko-KR" dirty="0"/>
              <a:t>consists of </a:t>
            </a:r>
            <a:r>
              <a:rPr lang="en-US" altLang="ko-KR" dirty="0">
                <a:solidFill>
                  <a:srgbClr val="0070C0"/>
                </a:solidFill>
              </a:rPr>
              <a:t>at least one master </a:t>
            </a:r>
            <a:r>
              <a:rPr lang="en-US" altLang="ko-KR" dirty="0"/>
              <a:t>and multiple </a:t>
            </a:r>
            <a:r>
              <a:rPr lang="en-US" altLang="ko-KR" dirty="0">
                <a:solidFill>
                  <a:srgbClr val="FF0000"/>
                </a:solidFill>
              </a:rPr>
              <a:t>compute nodes</a:t>
            </a:r>
            <a:r>
              <a:rPr lang="en-US" altLang="ko-KR" dirty="0" smtClean="0">
                <a:solidFill>
                  <a:srgbClr val="FF0000"/>
                </a:solidFill>
              </a:rPr>
              <a:t>.</a:t>
            </a:r>
          </a:p>
        </p:txBody>
      </p:sp>
      <p:sp>
        <p:nvSpPr>
          <p:cNvPr id="11" name="직사각형 10"/>
          <p:cNvSpPr/>
          <p:nvPr/>
        </p:nvSpPr>
        <p:spPr>
          <a:xfrm>
            <a:off x="3455543" y="1045553"/>
            <a:ext cx="1682273" cy="27809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p:cNvSpPr txBox="1"/>
          <p:nvPr/>
        </p:nvSpPr>
        <p:spPr>
          <a:xfrm>
            <a:off x="3502640" y="3457122"/>
            <a:ext cx="1687065" cy="369332"/>
          </a:xfrm>
          <a:prstGeom prst="rect">
            <a:avLst/>
          </a:prstGeom>
          <a:noFill/>
        </p:spPr>
        <p:txBody>
          <a:bodyPr wrap="none" rtlCol="0">
            <a:spAutoFit/>
          </a:bodyPr>
          <a:lstStyle/>
          <a:p>
            <a:r>
              <a:rPr lang="en-US" altLang="ko-KR" b="1" dirty="0" smtClean="0">
                <a:solidFill>
                  <a:srgbClr val="FF0000"/>
                </a:solidFill>
              </a:rPr>
              <a:t>Compute nodes</a:t>
            </a:r>
            <a:endParaRPr lang="ko-KR" altLang="en-US" b="1" dirty="0">
              <a:solidFill>
                <a:srgbClr val="FF0000"/>
              </a:solidFill>
            </a:endParaRPr>
          </a:p>
        </p:txBody>
      </p:sp>
      <p:sp>
        <p:nvSpPr>
          <p:cNvPr id="13" name="TextBox 12"/>
          <p:cNvSpPr txBox="1"/>
          <p:nvPr/>
        </p:nvSpPr>
        <p:spPr>
          <a:xfrm>
            <a:off x="2229560" y="3130496"/>
            <a:ext cx="870751" cy="369332"/>
          </a:xfrm>
          <a:prstGeom prst="rect">
            <a:avLst/>
          </a:prstGeom>
          <a:noFill/>
        </p:spPr>
        <p:txBody>
          <a:bodyPr wrap="none" rtlCol="0">
            <a:spAutoFit/>
          </a:bodyPr>
          <a:lstStyle/>
          <a:p>
            <a:r>
              <a:rPr lang="en-US" altLang="ko-KR" b="1" dirty="0" smtClean="0">
                <a:solidFill>
                  <a:srgbClr val="0070C0"/>
                </a:solidFill>
              </a:rPr>
              <a:t>Master</a:t>
            </a:r>
            <a:endParaRPr lang="ko-KR" altLang="en-US" b="1" dirty="0">
              <a:solidFill>
                <a:srgbClr val="0070C0"/>
              </a:solidFill>
            </a:endParaRPr>
          </a:p>
        </p:txBody>
      </p:sp>
      <p:sp>
        <p:nvSpPr>
          <p:cNvPr id="8" name="제목 1"/>
          <p:cNvSpPr txBox="1">
            <a:spLocks/>
          </p:cNvSpPr>
          <p:nvPr/>
        </p:nvSpPr>
        <p:spPr>
          <a:xfrm>
            <a:off x="7461" y="8"/>
            <a:ext cx="9144000" cy="1077218"/>
          </a:xfrm>
          <a:prstGeom prst="rect">
            <a:avLst/>
          </a:prstGeom>
          <a:noFill/>
        </p:spPr>
        <p:txBody>
          <a:bodyPr wrap="square" rtlCol="0">
            <a:spAutoFit/>
          </a:bodyPr>
          <a:lstStyle>
            <a:defPPr>
              <a:defRPr lang="ko-KR"/>
            </a:defPPr>
            <a:lvl1pPr>
              <a:defRPr sz="3200">
                <a:solidFill>
                  <a:srgbClr val="0070C0"/>
                </a:solidFill>
                <a:latin typeface="+mj-ea"/>
                <a:ea typeface="+mj-ea"/>
              </a:defRPr>
            </a:lvl1pPr>
          </a:lstStyle>
          <a:p>
            <a:r>
              <a:rPr lang="en-US" altLang="ko-KR" dirty="0" smtClean="0"/>
              <a:t>Container Orchestration</a:t>
            </a:r>
            <a:r>
              <a:rPr lang="en-US" altLang="ko-KR" dirty="0"/>
              <a:t>: Kubernetes</a:t>
            </a:r>
            <a:endParaRPr lang="ko-KR" altLang="en-US" dirty="0"/>
          </a:p>
          <a:p>
            <a:endParaRPr lang="ko-KR" altLang="en-US" dirty="0"/>
          </a:p>
        </p:txBody>
      </p:sp>
      <p:sp>
        <p:nvSpPr>
          <p:cNvPr id="9" name="TextBox 8"/>
          <p:cNvSpPr txBox="1"/>
          <p:nvPr/>
        </p:nvSpPr>
        <p:spPr>
          <a:xfrm>
            <a:off x="3822842" y="6565729"/>
            <a:ext cx="2048959" cy="307777"/>
          </a:xfrm>
          <a:prstGeom prst="rect">
            <a:avLst/>
          </a:prstGeom>
          <a:noFill/>
        </p:spPr>
        <p:txBody>
          <a:bodyPr wrap="none" rtlCol="0">
            <a:spAutoFit/>
          </a:bodyPr>
          <a:lstStyle/>
          <a:p>
            <a:r>
              <a:rPr lang="en-US" altLang="ko-KR" sz="1400" dirty="0"/>
              <a:t>https://kubernetes.io/</a:t>
            </a:r>
            <a:endParaRPr lang="ko-KR" altLang="en-US" sz="1400" dirty="0"/>
          </a:p>
        </p:txBody>
      </p:sp>
      <p:sp>
        <p:nvSpPr>
          <p:cNvPr id="2" name="직사각형 1"/>
          <p:cNvSpPr/>
          <p:nvPr/>
        </p:nvSpPr>
        <p:spPr>
          <a:xfrm>
            <a:off x="2178238" y="1708661"/>
            <a:ext cx="922073" cy="1900807"/>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4" name="Picture 2" descr="https://upload.wikimedia.org/wikipedia/commons/b/be/Kubernetes.png"/>
          <p:cNvPicPr>
            <a:picLocks noChangeAspect="1" noChangeArrowheads="1"/>
          </p:cNvPicPr>
          <p:nvPr/>
        </p:nvPicPr>
        <p:blipFill rotWithShape="1">
          <a:blip r:embed="rId3">
            <a:extLst>
              <a:ext uri="{28A0092B-C50C-407E-A947-70E740481C1C}">
                <a14:useLocalDpi xmlns:a14="http://schemas.microsoft.com/office/drawing/2010/main" val="0"/>
              </a:ext>
            </a:extLst>
          </a:blip>
          <a:srcRect l="4639" r="4639"/>
          <a:stretch/>
        </p:blipFill>
        <p:spPr bwMode="auto">
          <a:xfrm>
            <a:off x="5284372" y="1045553"/>
            <a:ext cx="3726800" cy="2907832"/>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p:cNvSpPr txBox="1"/>
          <p:nvPr/>
        </p:nvSpPr>
        <p:spPr>
          <a:xfrm>
            <a:off x="331720" y="5375220"/>
            <a:ext cx="8566577" cy="1200329"/>
          </a:xfrm>
          <a:prstGeom prst="rect">
            <a:avLst/>
          </a:prstGeom>
          <a:noFill/>
        </p:spPr>
        <p:txBody>
          <a:bodyPr wrap="square" rtlCol="0">
            <a:spAutoFit/>
          </a:bodyPr>
          <a:lstStyle/>
          <a:p>
            <a:r>
              <a:rPr lang="en-US" altLang="ko-KR" b="1" dirty="0" smtClean="0"/>
              <a:t>Pod </a:t>
            </a:r>
            <a:r>
              <a:rPr lang="en-US" altLang="ko-KR" dirty="0" smtClean="0"/>
              <a:t>is</a:t>
            </a:r>
            <a:r>
              <a:rPr lang="en-US" altLang="ko-KR" b="1" dirty="0" smtClean="0"/>
              <a:t> </a:t>
            </a:r>
            <a:r>
              <a:rPr lang="en-US" altLang="ko-KR" dirty="0" smtClean="0"/>
              <a:t>consists </a:t>
            </a:r>
            <a:r>
              <a:rPr lang="en-US" altLang="ko-KR" dirty="0"/>
              <a:t>of one or more containers that are guaranteed to be co-located on the host machine and can share resources</a:t>
            </a:r>
            <a:r>
              <a:rPr lang="en-US" altLang="ko-KR" dirty="0" smtClean="0"/>
              <a:t>. </a:t>
            </a:r>
            <a:r>
              <a:rPr lang="en-US" altLang="ko-KR" dirty="0"/>
              <a:t>Each pod </a:t>
            </a:r>
            <a:r>
              <a:rPr lang="en-US" altLang="ko-KR" dirty="0" smtClean="0"/>
              <a:t>is </a:t>
            </a:r>
            <a:r>
              <a:rPr lang="en-US" altLang="ko-KR" dirty="0"/>
              <a:t>assigned a unique IP address within the cluster, which allows applications to use ports without the risk of conflict.</a:t>
            </a:r>
            <a:endParaRPr lang="ko-KR" altLang="en-US" dirty="0"/>
          </a:p>
        </p:txBody>
      </p:sp>
      <p:sp>
        <p:nvSpPr>
          <p:cNvPr id="16" name="TextBox 15"/>
          <p:cNvSpPr txBox="1"/>
          <p:nvPr/>
        </p:nvSpPr>
        <p:spPr>
          <a:xfrm>
            <a:off x="331720" y="4584820"/>
            <a:ext cx="7943691" cy="646331"/>
          </a:xfrm>
          <a:prstGeom prst="rect">
            <a:avLst/>
          </a:prstGeom>
          <a:noFill/>
        </p:spPr>
        <p:txBody>
          <a:bodyPr wrap="square" rtlCol="0">
            <a:spAutoFit/>
          </a:bodyPr>
          <a:lstStyle/>
          <a:p>
            <a:r>
              <a:rPr lang="en-US" altLang="ko-KR" dirty="0"/>
              <a:t>The </a:t>
            </a:r>
            <a:r>
              <a:rPr lang="en-US" altLang="ko-KR" b="1" dirty="0">
                <a:solidFill>
                  <a:srgbClr val="0070C0"/>
                </a:solidFill>
              </a:rPr>
              <a:t>master</a:t>
            </a:r>
            <a:r>
              <a:rPr lang="en-US" altLang="ko-KR" dirty="0"/>
              <a:t> is responsible for exposing the application program interface (</a:t>
            </a:r>
            <a:r>
              <a:rPr lang="en-US" altLang="ko-KR" b="1" dirty="0">
                <a:solidFill>
                  <a:srgbClr val="0070C0"/>
                </a:solidFill>
              </a:rPr>
              <a:t>API</a:t>
            </a:r>
            <a:r>
              <a:rPr lang="en-US" altLang="ko-KR" dirty="0"/>
              <a:t>), scheduling the deployments and managing the overall cluster.</a:t>
            </a:r>
            <a:endParaRPr lang="ko-KR" altLang="en-US" dirty="0"/>
          </a:p>
        </p:txBody>
      </p:sp>
    </p:spTree>
    <p:extLst>
      <p:ext uri="{BB962C8B-B14F-4D97-AF65-F5344CB8AC3E}">
        <p14:creationId xmlns:p14="http://schemas.microsoft.com/office/powerpoint/2010/main" val="329705020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7461" y="8"/>
            <a:ext cx="9144000" cy="584775"/>
          </a:xfrm>
          <a:prstGeom prst="rect">
            <a:avLst/>
          </a:prstGeom>
          <a:noFill/>
        </p:spPr>
        <p:txBody>
          <a:bodyPr wrap="square" rtlCol="0">
            <a:spAutoFit/>
          </a:bodyPr>
          <a:lstStyle>
            <a:defPPr>
              <a:defRPr lang="ko-KR"/>
            </a:defPPr>
            <a:lvl1pPr>
              <a:defRPr sz="3200">
                <a:solidFill>
                  <a:srgbClr val="0070C0"/>
                </a:solidFill>
                <a:latin typeface="+mj-ea"/>
                <a:ea typeface="+mj-ea"/>
              </a:defRPr>
            </a:lvl1pPr>
          </a:lstStyle>
          <a:p>
            <a:r>
              <a:rPr lang="en-US" altLang="ko-KR" dirty="0" smtClean="0"/>
              <a:t>Storage: </a:t>
            </a:r>
            <a:r>
              <a:rPr lang="en-US" altLang="ko-KR" dirty="0" err="1" smtClean="0"/>
              <a:t>Ceph</a:t>
            </a:r>
            <a:r>
              <a:rPr lang="en-US" altLang="ko-KR" dirty="0" smtClean="0"/>
              <a:t> and Rook (1/2)</a:t>
            </a:r>
            <a:endParaRPr lang="ko-KR" altLang="en-US" dirty="0"/>
          </a:p>
        </p:txBody>
      </p:sp>
      <p:sp>
        <p:nvSpPr>
          <p:cNvPr id="2" name="내용 개체 틀 1"/>
          <p:cNvSpPr>
            <a:spLocks noGrp="1"/>
          </p:cNvSpPr>
          <p:nvPr>
            <p:ph idx="1"/>
          </p:nvPr>
        </p:nvSpPr>
        <p:spPr>
          <a:xfrm>
            <a:off x="280931" y="3653055"/>
            <a:ext cx="8606130" cy="2387883"/>
          </a:xfrm>
        </p:spPr>
        <p:txBody>
          <a:bodyPr>
            <a:noAutofit/>
          </a:bodyPr>
          <a:lstStyle/>
          <a:p>
            <a:pPr marL="0" indent="0">
              <a:lnSpc>
                <a:spcPct val="120000"/>
              </a:lnSpc>
              <a:buNone/>
            </a:pPr>
            <a:r>
              <a:rPr lang="en-US" altLang="ko-KR" sz="3200" b="1" dirty="0"/>
              <a:t>Ceph</a:t>
            </a:r>
            <a:r>
              <a:rPr lang="en-US" altLang="ko-KR" sz="1600" dirty="0"/>
              <a:t> is a unified, distributed storage system designed for excellent performance, reliability and scalability. </a:t>
            </a:r>
            <a:endParaRPr lang="en-US" altLang="ko-KR" sz="1600" dirty="0" smtClean="0"/>
          </a:p>
          <a:p>
            <a:pPr marL="0" indent="0">
              <a:lnSpc>
                <a:spcPct val="120000"/>
              </a:lnSpc>
              <a:buNone/>
            </a:pPr>
            <a:r>
              <a:rPr lang="en-US" altLang="ko-KR" sz="1600" dirty="0"/>
              <a:t>Ceph provide Ceph Object Storage and/or Ceph Block Device services to Cloud Platforms, deploy a </a:t>
            </a:r>
            <a:r>
              <a:rPr lang="en-US" altLang="ko-KR" sz="1600" dirty="0" smtClean="0"/>
              <a:t>Ceph </a:t>
            </a:r>
            <a:r>
              <a:rPr lang="en-US" altLang="ko-KR" sz="1600" dirty="0" err="1" smtClean="0"/>
              <a:t>Filesystem</a:t>
            </a:r>
            <a:r>
              <a:rPr lang="en-US" altLang="ko-KR" sz="1600" dirty="0"/>
              <a:t> or use Ceph for another purpose, all Ceph Storage Cluster deployments begin with </a:t>
            </a:r>
            <a:r>
              <a:rPr lang="en-US" altLang="ko-KR" sz="1600" dirty="0" smtClean="0"/>
              <a:t>setting </a:t>
            </a:r>
            <a:r>
              <a:rPr lang="en-US" altLang="ko-KR" sz="1600" dirty="0"/>
              <a:t>up each Ceph Node, your network, and the Ceph Storage Cluster. </a:t>
            </a:r>
          </a:p>
          <a:p>
            <a:pPr marL="0" indent="0">
              <a:lnSpc>
                <a:spcPct val="120000"/>
              </a:lnSpc>
              <a:buNone/>
            </a:pPr>
            <a:r>
              <a:rPr lang="en-US" altLang="ko-KR" sz="1600" dirty="0" smtClean="0"/>
              <a:t>A </a:t>
            </a:r>
            <a:r>
              <a:rPr lang="en-US" altLang="ko-KR" sz="1600" dirty="0"/>
              <a:t>Ceph Storage Cluster requires at least one Ceph Monitor, Ceph Manager, and Ceph OSD (Object Storage Daemon). The Ceph Metadata Server is also required when running Ceph </a:t>
            </a:r>
            <a:r>
              <a:rPr lang="en-US" altLang="ko-KR" sz="1600" dirty="0" err="1"/>
              <a:t>Filesystem</a:t>
            </a:r>
            <a:r>
              <a:rPr lang="en-US" altLang="ko-KR" sz="1600" dirty="0"/>
              <a:t> clients.</a:t>
            </a:r>
            <a:endParaRPr lang="ko-KR" altLang="en-US" sz="1600" dirty="0"/>
          </a:p>
        </p:txBody>
      </p:sp>
      <p:pic>
        <p:nvPicPr>
          <p:cNvPr id="1026" name="Picture 2" descr="https://www.micron.com/~/media/images/in_line-images/solutions/micron-accelerated-solutions/mas_ceph_solution_storage_cluster.png?h=484&amp;w=826&amp;la=e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17926" y="1091285"/>
            <a:ext cx="3778250" cy="221389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s://ceph.com/wp-content/uploads/2016/07/Ceph_Logo_Stacked_RGB_120411_fa.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5812" t="13382" r="16748" b="12500"/>
          <a:stretch/>
        </p:blipFill>
        <p:spPr bwMode="auto">
          <a:xfrm>
            <a:off x="1609725" y="1203296"/>
            <a:ext cx="1462507" cy="19993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234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7461" y="8"/>
            <a:ext cx="9144000" cy="584775"/>
          </a:xfrm>
          <a:prstGeom prst="rect">
            <a:avLst/>
          </a:prstGeom>
          <a:noFill/>
        </p:spPr>
        <p:txBody>
          <a:bodyPr wrap="square" rtlCol="0">
            <a:spAutoFit/>
          </a:bodyPr>
          <a:lstStyle>
            <a:defPPr>
              <a:defRPr lang="ko-KR"/>
            </a:defPPr>
            <a:lvl1pPr>
              <a:defRPr sz="3200">
                <a:solidFill>
                  <a:srgbClr val="0070C0"/>
                </a:solidFill>
                <a:latin typeface="+mj-ea"/>
                <a:ea typeface="+mj-ea"/>
              </a:defRPr>
            </a:lvl1pPr>
          </a:lstStyle>
          <a:p>
            <a:r>
              <a:rPr lang="en-US" altLang="ko-KR" dirty="0" smtClean="0"/>
              <a:t>Storage: </a:t>
            </a:r>
            <a:r>
              <a:rPr lang="en-US" altLang="ko-KR" dirty="0" err="1" smtClean="0"/>
              <a:t>Ceph</a:t>
            </a:r>
            <a:r>
              <a:rPr lang="en-US" altLang="ko-KR" dirty="0" smtClean="0"/>
              <a:t> and Rook (2/2)</a:t>
            </a:r>
            <a:endParaRPr lang="ko-KR" altLang="en-US" dirty="0"/>
          </a:p>
        </p:txBody>
      </p:sp>
      <p:sp>
        <p:nvSpPr>
          <p:cNvPr id="2" name="내용 개체 틀 1"/>
          <p:cNvSpPr>
            <a:spLocks noGrp="1"/>
          </p:cNvSpPr>
          <p:nvPr>
            <p:ph idx="1"/>
          </p:nvPr>
        </p:nvSpPr>
        <p:spPr>
          <a:xfrm>
            <a:off x="234268" y="3472298"/>
            <a:ext cx="8698135" cy="2568642"/>
          </a:xfrm>
        </p:spPr>
        <p:txBody>
          <a:bodyPr>
            <a:noAutofit/>
          </a:bodyPr>
          <a:lstStyle/>
          <a:p>
            <a:pPr marL="0" indent="0">
              <a:lnSpc>
                <a:spcPct val="120000"/>
              </a:lnSpc>
              <a:buNone/>
            </a:pPr>
            <a:r>
              <a:rPr lang="en-US" altLang="ko-KR" b="1" dirty="0" smtClean="0"/>
              <a:t>Rook</a:t>
            </a:r>
            <a:r>
              <a:rPr lang="en-US" altLang="ko-KR" dirty="0" smtClean="0"/>
              <a:t> </a:t>
            </a:r>
            <a:r>
              <a:rPr lang="en-US" altLang="ko-KR" sz="1600" dirty="0" smtClean="0"/>
              <a:t>is an open source cloud-native </a:t>
            </a:r>
            <a:r>
              <a:rPr lang="en-US" altLang="ko-KR" sz="1600" b="1" dirty="0" smtClean="0"/>
              <a:t>Ceph</a:t>
            </a:r>
            <a:r>
              <a:rPr lang="en-US" altLang="ko-KR" sz="1600" dirty="0" smtClean="0"/>
              <a:t> </a:t>
            </a:r>
            <a:r>
              <a:rPr lang="en-US" altLang="ko-KR" sz="1600" b="1" dirty="0" smtClean="0"/>
              <a:t>storage orchestrator</a:t>
            </a:r>
            <a:r>
              <a:rPr lang="en-US" altLang="ko-KR" sz="1600" dirty="0" smtClean="0"/>
              <a:t> for </a:t>
            </a:r>
            <a:r>
              <a:rPr lang="en-US" altLang="ko-KR" sz="1600" dirty="0" err="1" smtClean="0"/>
              <a:t>Kubernetes</a:t>
            </a:r>
            <a:r>
              <a:rPr lang="en-US" altLang="ko-KR" sz="1600" dirty="0" smtClean="0"/>
              <a:t>, providing the platform, framework, and support for a diverse set of storage solutions to natively integrate with cloud-native environments.</a:t>
            </a:r>
          </a:p>
          <a:p>
            <a:pPr>
              <a:lnSpc>
                <a:spcPct val="120000"/>
              </a:lnSpc>
            </a:pPr>
            <a:endParaRPr lang="en-US" altLang="ko-KR" sz="1600" dirty="0" smtClean="0"/>
          </a:p>
          <a:p>
            <a:pPr marL="0" indent="0">
              <a:lnSpc>
                <a:spcPct val="120000"/>
              </a:lnSpc>
              <a:buNone/>
            </a:pPr>
            <a:r>
              <a:rPr lang="en-US" altLang="ko-KR" sz="1600" dirty="0"/>
              <a:t>Rook turns storage software into self-managing, self-scaling, and self-healing storage services. It does this by automating deployment, bootstrapping, configuration, provisioning, scaling, upgrading, migration, disaster recovery, monitoring, and resource management. Rook uses the facilities provided by the underlying cloud-native container management, scheduling and orchestration platform to perform its duties.</a:t>
            </a:r>
          </a:p>
        </p:txBody>
      </p:sp>
      <p:pic>
        <p:nvPicPr>
          <p:cNvPr id="2050" name="Picture 2" descr="ceph rookì ëí ì´ë¯¸ì§ ê²ìê²°ê³¼"/>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5727" y="1031298"/>
            <a:ext cx="4351496" cy="2331334"/>
          </a:xfrm>
          <a:prstGeom prst="rect">
            <a:avLst/>
          </a:prstGeom>
          <a:noFill/>
          <a:extLst>
            <a:ext uri="{909E8E84-426E-40DD-AFC4-6F175D3DCCD1}">
              <a14:hiddenFill xmlns:a14="http://schemas.microsoft.com/office/drawing/2010/main">
                <a:solidFill>
                  <a:srgbClr val="FFFFFF"/>
                </a:solidFill>
              </a14:hiddenFill>
            </a:ext>
          </a:extLst>
        </p:spPr>
      </p:pic>
      <p:sp>
        <p:nvSpPr>
          <p:cNvPr id="8" name="직사각형 7"/>
          <p:cNvSpPr/>
          <p:nvPr/>
        </p:nvSpPr>
        <p:spPr>
          <a:xfrm>
            <a:off x="3081615" y="6488668"/>
            <a:ext cx="2995692" cy="369332"/>
          </a:xfrm>
          <a:prstGeom prst="rect">
            <a:avLst/>
          </a:prstGeom>
        </p:spPr>
        <p:txBody>
          <a:bodyPr wrap="none">
            <a:spAutoFit/>
          </a:bodyPr>
          <a:lstStyle/>
          <a:p>
            <a:r>
              <a:rPr lang="ko-KR" altLang="en-US" dirty="0"/>
              <a:t>https://github.com/rook/rook</a:t>
            </a:r>
          </a:p>
        </p:txBody>
      </p:sp>
    </p:spTree>
    <p:extLst>
      <p:ext uri="{BB962C8B-B14F-4D97-AF65-F5344CB8AC3E}">
        <p14:creationId xmlns:p14="http://schemas.microsoft.com/office/powerpoint/2010/main" val="309440435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7461" y="8"/>
            <a:ext cx="9144000" cy="584775"/>
          </a:xfrm>
          <a:prstGeom prst="rect">
            <a:avLst/>
          </a:prstGeom>
          <a:noFill/>
        </p:spPr>
        <p:txBody>
          <a:bodyPr wrap="square" rtlCol="0">
            <a:spAutoFit/>
          </a:bodyPr>
          <a:lstStyle>
            <a:defPPr>
              <a:defRPr lang="ko-KR"/>
            </a:defPPr>
            <a:lvl1pPr>
              <a:defRPr sz="3200">
                <a:solidFill>
                  <a:srgbClr val="0070C0"/>
                </a:solidFill>
                <a:latin typeface="+mj-ea"/>
                <a:ea typeface="+mj-ea"/>
              </a:defRPr>
            </a:lvl1pPr>
          </a:lstStyle>
          <a:p>
            <a:r>
              <a:rPr lang="en-US" altLang="ko-KR" dirty="0" smtClean="0"/>
              <a:t>WordPress: Sample Web Application</a:t>
            </a:r>
            <a:endParaRPr lang="ko-KR" altLang="en-US" dirty="0"/>
          </a:p>
        </p:txBody>
      </p:sp>
      <p:sp>
        <p:nvSpPr>
          <p:cNvPr id="3" name="직사각형 2"/>
          <p:cNvSpPr/>
          <p:nvPr/>
        </p:nvSpPr>
        <p:spPr>
          <a:xfrm>
            <a:off x="407064" y="3786841"/>
            <a:ext cx="7924800" cy="1200329"/>
          </a:xfrm>
          <a:prstGeom prst="rect">
            <a:avLst/>
          </a:prstGeom>
        </p:spPr>
        <p:txBody>
          <a:bodyPr wrap="square">
            <a:spAutoFit/>
          </a:bodyPr>
          <a:lstStyle/>
          <a:p>
            <a:r>
              <a:rPr lang="en-US" altLang="ko-KR" b="1" dirty="0" err="1" smtClean="0"/>
              <a:t>WordPress</a:t>
            </a:r>
            <a:r>
              <a:rPr lang="en-US" altLang="ko-KR" dirty="0"/>
              <a:t> is the most popular online </a:t>
            </a:r>
            <a:r>
              <a:rPr lang="en-US" altLang="ko-KR" dirty="0" smtClean="0"/>
              <a:t>Open source</a:t>
            </a:r>
            <a:r>
              <a:rPr lang="en-US" altLang="ko-KR" dirty="0" smtClean="0">
                <a:hlinkClick r:id="rId2"/>
              </a:rPr>
              <a:t> </a:t>
            </a:r>
            <a:r>
              <a:rPr lang="en-US" altLang="ko-KR" dirty="0"/>
              <a:t>publishing platform, currently powering more than 28% of the web.  Used by more than 60 million websites,[5] including 30.6% of the top 10 million websites as of April </a:t>
            </a:r>
            <a:r>
              <a:rPr lang="en-US" altLang="ko-KR" dirty="0" smtClean="0"/>
              <a:t>2018, </a:t>
            </a:r>
            <a:r>
              <a:rPr lang="en-US" altLang="ko-KR" dirty="0" err="1"/>
              <a:t>WordPress</a:t>
            </a:r>
            <a:r>
              <a:rPr lang="en-US" altLang="ko-KR" dirty="0"/>
              <a:t> is the most popular website management system in </a:t>
            </a:r>
            <a:r>
              <a:rPr lang="en-US" altLang="ko-KR" dirty="0" smtClean="0"/>
              <a:t>use.</a:t>
            </a:r>
            <a:endParaRPr lang="ko-KR" altLang="en-US" dirty="0"/>
          </a:p>
        </p:txBody>
      </p:sp>
      <p:sp>
        <p:nvSpPr>
          <p:cNvPr id="5" name="TextBox 4"/>
          <p:cNvSpPr txBox="1"/>
          <p:nvPr/>
        </p:nvSpPr>
        <p:spPr>
          <a:xfrm>
            <a:off x="403412" y="5282802"/>
            <a:ext cx="7928452" cy="369332"/>
          </a:xfrm>
          <a:prstGeom prst="rect">
            <a:avLst/>
          </a:prstGeom>
          <a:noFill/>
        </p:spPr>
        <p:txBody>
          <a:bodyPr wrap="none" rtlCol="0">
            <a:spAutoFit/>
          </a:bodyPr>
          <a:lstStyle/>
          <a:p>
            <a:r>
              <a:rPr lang="en-US" altLang="ko-KR" dirty="0" smtClean="0"/>
              <a:t>You </a:t>
            </a:r>
            <a:r>
              <a:rPr lang="en-US" altLang="ko-KR" dirty="0"/>
              <a:t>can start a blog or build a website in seconds without any technical </a:t>
            </a:r>
            <a:r>
              <a:rPr lang="en-US" altLang="ko-KR" dirty="0" smtClean="0"/>
              <a:t>knowledge!</a:t>
            </a:r>
          </a:p>
        </p:txBody>
      </p:sp>
      <p:sp>
        <p:nvSpPr>
          <p:cNvPr id="6" name="직사각형 5"/>
          <p:cNvSpPr/>
          <p:nvPr/>
        </p:nvSpPr>
        <p:spPr>
          <a:xfrm>
            <a:off x="3337165" y="6410634"/>
            <a:ext cx="2484591" cy="369332"/>
          </a:xfrm>
          <a:prstGeom prst="rect">
            <a:avLst/>
          </a:prstGeom>
        </p:spPr>
        <p:txBody>
          <a:bodyPr wrap="none">
            <a:spAutoFit/>
          </a:bodyPr>
          <a:lstStyle/>
          <a:p>
            <a:r>
              <a:rPr lang="ko-KR" altLang="en-US" dirty="0"/>
              <a:t>https</a:t>
            </a:r>
            <a:r>
              <a:rPr lang="ko-KR" altLang="en-US" dirty="0" smtClean="0"/>
              <a:t>://wordpress.com</a:t>
            </a:r>
            <a:r>
              <a:rPr lang="ko-KR" altLang="en-US" dirty="0"/>
              <a:t>/</a:t>
            </a:r>
          </a:p>
        </p:txBody>
      </p:sp>
      <p:pic>
        <p:nvPicPr>
          <p:cNvPr id="1026" name="Picture 2" descr="wordpressì ëí ì´ë¯¸ì§ ê²ìê²°ê³¼"/>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2813" y="1372858"/>
            <a:ext cx="2954912" cy="1835718"/>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WordPress Dashboar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89475" y="1475025"/>
            <a:ext cx="2857500" cy="17335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962544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ê´ë ¨ ì´ë¯¸ì§"/>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72150" y="3105151"/>
            <a:ext cx="3276600" cy="327660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725708" y="332719"/>
            <a:ext cx="5692584" cy="1862048"/>
          </a:xfrm>
          <a:prstGeom prst="rect">
            <a:avLst/>
          </a:prstGeom>
          <a:noFill/>
        </p:spPr>
        <p:txBody>
          <a:bodyPr wrap="none">
            <a:spAutoFit/>
          </a:bodyPr>
          <a:lstStyle/>
          <a:p>
            <a:pPr lvl="0"/>
            <a:r>
              <a:rPr lang="en-US" altLang="ko-KR" sz="11500" b="1" dirty="0"/>
              <a:t>Practice</a:t>
            </a:r>
          </a:p>
        </p:txBody>
      </p:sp>
      <p:pic>
        <p:nvPicPr>
          <p:cNvPr id="6" name="Picture 4" descr="https://img1.daumcdn.net/thumb/R720x0.q80/?scode=mtistory&amp;fname=http%3A%2F%2Fcfile1.uf.tistory.com%2Fimage%2F026CA04851862D8A02D79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68865" y="3532187"/>
            <a:ext cx="2801938" cy="280193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https://img1.daumcdn.net/thumb/R720x0.q80/?scode=mtistory&amp;fname=http%3A%2F%2Fcfile7.uf.tistory.com%2Fimage%2F254D514851862D9330D90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4751" y="2865530"/>
            <a:ext cx="3552823" cy="35528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050782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모서리가 둥근 직사각형 44"/>
          <p:cNvSpPr/>
          <p:nvPr/>
        </p:nvSpPr>
        <p:spPr>
          <a:xfrm>
            <a:off x="1638965" y="1504491"/>
            <a:ext cx="6299608" cy="2924815"/>
          </a:xfrm>
          <a:prstGeom prst="roundRect">
            <a:avLst/>
          </a:prstGeom>
          <a:gradFill flip="none" rotWithShape="1">
            <a:gsLst>
              <a:gs pos="0">
                <a:schemeClr val="accent6">
                  <a:lumMod val="0"/>
                  <a:lumOff val="100000"/>
                </a:schemeClr>
              </a:gs>
              <a:gs pos="35000">
                <a:schemeClr val="accent6">
                  <a:lumMod val="0"/>
                  <a:lumOff val="100000"/>
                </a:schemeClr>
              </a:gs>
              <a:gs pos="100000">
                <a:schemeClr val="accent6">
                  <a:lumMod val="100000"/>
                </a:schemeClr>
              </a:gs>
            </a:gsLst>
            <a:path path="circle">
              <a:fillToRect l="50000" t="-80000" r="50000" b="180000"/>
            </a:path>
            <a:tileRect/>
          </a:gradFill>
          <a:ln w="508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kumimoji="0" lang="ko-KR" altLang="en-US" sz="1013">
              <a:solidFill>
                <a:prstClr val="white"/>
              </a:solidFill>
              <a:latin typeface="Comic Sans MS" panose="030F0702030302020204" pitchFamily="66" charset="0"/>
            </a:endParaRPr>
          </a:p>
        </p:txBody>
      </p:sp>
      <p:sp>
        <p:nvSpPr>
          <p:cNvPr id="60" name="TextBox 59"/>
          <p:cNvSpPr txBox="1"/>
          <p:nvPr/>
        </p:nvSpPr>
        <p:spPr>
          <a:xfrm>
            <a:off x="1851518" y="4045192"/>
            <a:ext cx="2025298" cy="338554"/>
          </a:xfrm>
          <a:prstGeom prst="rect">
            <a:avLst/>
          </a:prstGeom>
          <a:noFill/>
        </p:spPr>
        <p:txBody>
          <a:bodyPr wrap="none" rtlCol="0">
            <a:spAutoFit/>
          </a:bodyPr>
          <a:lstStyle/>
          <a:p>
            <a:r>
              <a:rPr lang="en-US" altLang="ko-KR" sz="1600" b="1" i="1" dirty="0" smtClean="0">
                <a:solidFill>
                  <a:schemeClr val="accent1">
                    <a:lumMod val="50000"/>
                  </a:schemeClr>
                </a:solidFill>
              </a:rPr>
              <a:t>Cluster Resource Pool</a:t>
            </a:r>
            <a:endParaRPr lang="en-US" altLang="ko-KR" sz="1600" b="1" i="1" dirty="0">
              <a:solidFill>
                <a:schemeClr val="accent1">
                  <a:lumMod val="50000"/>
                </a:schemeClr>
              </a:solidFill>
            </a:endParaRPr>
          </a:p>
        </p:txBody>
      </p:sp>
      <p:grpSp>
        <p:nvGrpSpPr>
          <p:cNvPr id="110" name="그룹 109"/>
          <p:cNvGrpSpPr/>
          <p:nvPr/>
        </p:nvGrpSpPr>
        <p:grpSpPr>
          <a:xfrm>
            <a:off x="2139593" y="4222801"/>
            <a:ext cx="5118359" cy="2314983"/>
            <a:chOff x="2139593" y="4222801"/>
            <a:chExt cx="5118359" cy="2314983"/>
          </a:xfrm>
        </p:grpSpPr>
        <p:grpSp>
          <p:nvGrpSpPr>
            <p:cNvPr id="30" name="그룹 29"/>
            <p:cNvGrpSpPr/>
            <p:nvPr/>
          </p:nvGrpSpPr>
          <p:grpSpPr>
            <a:xfrm>
              <a:off x="2139593" y="4969282"/>
              <a:ext cx="1984326" cy="1568502"/>
              <a:chOff x="1768401" y="5250093"/>
              <a:chExt cx="1984326" cy="1568502"/>
            </a:xfrm>
          </p:grpSpPr>
          <p:pic>
            <p:nvPicPr>
              <p:cNvPr id="50" name="그림 49"/>
              <p:cNvPicPr>
                <a:picLocks noChangeAspect="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6809" r="9296"/>
              <a:stretch/>
            </p:blipFill>
            <p:spPr>
              <a:xfrm>
                <a:off x="2098577" y="5330308"/>
                <a:ext cx="1493670" cy="982016"/>
              </a:xfrm>
              <a:prstGeom prst="rect">
                <a:avLst/>
              </a:prstGeom>
            </p:spPr>
          </p:pic>
          <p:pic>
            <p:nvPicPr>
              <p:cNvPr id="51" name="Picture 2" descr="kubernetes logo pngì ëí ì´ë¯¸ì§ ê²ìê²°ê³¼"/>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92975" y="5250093"/>
                <a:ext cx="671684" cy="671684"/>
              </a:xfrm>
              <a:prstGeom prst="rect">
                <a:avLst/>
              </a:prstGeom>
              <a:noFill/>
              <a:extLst>
                <a:ext uri="{909E8E84-426E-40DD-AFC4-6F175D3DCCD1}">
                  <a14:hiddenFill xmlns:a14="http://schemas.microsoft.com/office/drawing/2010/main">
                    <a:solidFill>
                      <a:srgbClr val="FFFFFF"/>
                    </a:solidFill>
                  </a14:hiddenFill>
                </a:ext>
              </a:extLst>
            </p:spPr>
          </p:pic>
          <p:sp>
            <p:nvSpPr>
              <p:cNvPr id="52" name="TextBox 51"/>
              <p:cNvSpPr txBox="1"/>
              <p:nvPr/>
            </p:nvSpPr>
            <p:spPr>
              <a:xfrm>
                <a:off x="1768401" y="6233820"/>
                <a:ext cx="1984326" cy="584775"/>
              </a:xfrm>
              <a:prstGeom prst="rect">
                <a:avLst/>
              </a:prstGeom>
              <a:noFill/>
            </p:spPr>
            <p:txBody>
              <a:bodyPr wrap="none" rtlCol="0">
                <a:spAutoFit/>
              </a:bodyPr>
              <a:lstStyle/>
              <a:p>
                <a:pPr algn="ctr"/>
                <a:r>
                  <a:rPr lang="en-US" altLang="ko-KR" sz="1600" b="1" dirty="0" err="1" smtClean="0">
                    <a:solidFill>
                      <a:prstClr val="black"/>
                    </a:solidFill>
                  </a:rPr>
                  <a:t>Kubernetes</a:t>
                </a:r>
                <a:r>
                  <a:rPr lang="en-US" altLang="ko-KR" sz="1600" b="1" dirty="0" smtClean="0">
                    <a:solidFill>
                      <a:prstClr val="black"/>
                    </a:solidFill>
                  </a:rPr>
                  <a:t> Worker 1</a:t>
                </a:r>
              </a:p>
              <a:p>
                <a:pPr algn="ctr"/>
                <a:r>
                  <a:rPr lang="en-US" altLang="ko-KR" sz="1600" b="1" dirty="0" smtClean="0">
                    <a:solidFill>
                      <a:prstClr val="black"/>
                    </a:solidFill>
                  </a:rPr>
                  <a:t>(NUC 2)</a:t>
                </a:r>
                <a:endParaRPr lang="en-US" altLang="ko-KR" sz="1600" b="1" dirty="0">
                  <a:solidFill>
                    <a:prstClr val="black"/>
                  </a:solidFill>
                </a:endParaRPr>
              </a:p>
            </p:txBody>
          </p:sp>
        </p:grpSp>
        <p:grpSp>
          <p:nvGrpSpPr>
            <p:cNvPr id="39" name="그룹 38"/>
            <p:cNvGrpSpPr/>
            <p:nvPr/>
          </p:nvGrpSpPr>
          <p:grpSpPr>
            <a:xfrm>
              <a:off x="3936447" y="4222801"/>
              <a:ext cx="3033045" cy="1152783"/>
              <a:chOff x="3565255" y="4440241"/>
              <a:chExt cx="3033045" cy="1152783"/>
            </a:xfrm>
          </p:grpSpPr>
          <p:pic>
            <p:nvPicPr>
              <p:cNvPr id="46" name="그림 45"/>
              <p:cNvPicPr>
                <a:picLocks noChangeAspect="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6809" r="9296"/>
              <a:stretch/>
            </p:blipFill>
            <p:spPr>
              <a:xfrm>
                <a:off x="3565255" y="4611008"/>
                <a:ext cx="1493670" cy="982016"/>
              </a:xfrm>
              <a:prstGeom prst="rect">
                <a:avLst/>
              </a:prstGeom>
            </p:spPr>
          </p:pic>
          <p:pic>
            <p:nvPicPr>
              <p:cNvPr id="47" name="Picture 2" descr="kubernetes logo pngì ëí ì´ë¯¸ì§ ê²ìê²°ê³¼"/>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89988" y="4440241"/>
                <a:ext cx="671684" cy="671684"/>
              </a:xfrm>
              <a:prstGeom prst="rect">
                <a:avLst/>
              </a:prstGeom>
              <a:noFill/>
              <a:extLst>
                <a:ext uri="{909E8E84-426E-40DD-AFC4-6F175D3DCCD1}">
                  <a14:hiddenFill xmlns:a14="http://schemas.microsoft.com/office/drawing/2010/main">
                    <a:solidFill>
                      <a:srgbClr val="FFFFFF"/>
                    </a:solidFill>
                  </a14:hiddenFill>
                </a:ext>
              </a:extLst>
            </p:spPr>
          </p:pic>
          <p:sp>
            <p:nvSpPr>
              <p:cNvPr id="53" name="TextBox 52"/>
              <p:cNvSpPr txBox="1"/>
              <p:nvPr/>
            </p:nvSpPr>
            <p:spPr>
              <a:xfrm>
                <a:off x="4791075" y="4658413"/>
                <a:ext cx="1807225" cy="584775"/>
              </a:xfrm>
              <a:prstGeom prst="rect">
                <a:avLst/>
              </a:prstGeom>
              <a:noFill/>
            </p:spPr>
            <p:txBody>
              <a:bodyPr wrap="none" rtlCol="0">
                <a:spAutoFit/>
              </a:bodyPr>
              <a:lstStyle/>
              <a:p>
                <a:pPr algn="ctr"/>
                <a:r>
                  <a:rPr lang="en-US" altLang="ko-KR" sz="1600" b="1" dirty="0" err="1" smtClean="0">
                    <a:solidFill>
                      <a:prstClr val="black"/>
                    </a:solidFill>
                  </a:rPr>
                  <a:t>Kubernetes</a:t>
                </a:r>
                <a:r>
                  <a:rPr lang="en-US" altLang="ko-KR" sz="1600" b="1" dirty="0" smtClean="0">
                    <a:solidFill>
                      <a:prstClr val="black"/>
                    </a:solidFill>
                  </a:rPr>
                  <a:t> Master</a:t>
                </a:r>
                <a:r>
                  <a:rPr lang="en-US" altLang="ko-KR" sz="1600" b="1" dirty="0">
                    <a:solidFill>
                      <a:prstClr val="black"/>
                    </a:solidFill>
                  </a:rPr>
                  <a:t/>
                </a:r>
                <a:br>
                  <a:rPr lang="en-US" altLang="ko-KR" sz="1600" b="1" dirty="0">
                    <a:solidFill>
                      <a:prstClr val="black"/>
                    </a:solidFill>
                  </a:rPr>
                </a:br>
                <a:r>
                  <a:rPr lang="en-US" altLang="ko-KR" sz="1600" b="1" dirty="0">
                    <a:solidFill>
                      <a:prstClr val="black"/>
                    </a:solidFill>
                  </a:rPr>
                  <a:t>(NUC </a:t>
                </a:r>
                <a:r>
                  <a:rPr lang="en-US" altLang="ko-KR" sz="1600" b="1" dirty="0" smtClean="0">
                    <a:solidFill>
                      <a:prstClr val="black"/>
                    </a:solidFill>
                  </a:rPr>
                  <a:t>1)</a:t>
                </a:r>
                <a:endParaRPr lang="en-US" altLang="ko-KR" sz="1600" b="1" dirty="0">
                  <a:solidFill>
                    <a:prstClr val="black"/>
                  </a:solidFill>
                </a:endParaRPr>
              </a:p>
            </p:txBody>
          </p:sp>
        </p:grpSp>
        <p:grpSp>
          <p:nvGrpSpPr>
            <p:cNvPr id="29" name="그룹 28"/>
            <p:cNvGrpSpPr/>
            <p:nvPr/>
          </p:nvGrpSpPr>
          <p:grpSpPr>
            <a:xfrm>
              <a:off x="5273626" y="4942327"/>
              <a:ext cx="1984326" cy="1555955"/>
              <a:chOff x="4902434" y="5223138"/>
              <a:chExt cx="1984326" cy="1555955"/>
            </a:xfrm>
          </p:grpSpPr>
          <p:pic>
            <p:nvPicPr>
              <p:cNvPr id="55" name="그림 54"/>
              <p:cNvPicPr>
                <a:picLocks noChangeAspect="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6809" r="9296"/>
              <a:stretch/>
            </p:blipFill>
            <p:spPr>
              <a:xfrm>
                <a:off x="5147762" y="5303353"/>
                <a:ext cx="1493670" cy="982016"/>
              </a:xfrm>
              <a:prstGeom prst="rect">
                <a:avLst/>
              </a:prstGeom>
            </p:spPr>
          </p:pic>
          <p:pic>
            <p:nvPicPr>
              <p:cNvPr id="56" name="Picture 2" descr="kubernetes logo pngì ëí ì´ë¯¸ì§ ê²ìê²°ê³¼"/>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42160" y="5223138"/>
                <a:ext cx="671684" cy="671684"/>
              </a:xfrm>
              <a:prstGeom prst="rect">
                <a:avLst/>
              </a:prstGeom>
              <a:noFill/>
              <a:extLst>
                <a:ext uri="{909E8E84-426E-40DD-AFC4-6F175D3DCCD1}">
                  <a14:hiddenFill xmlns:a14="http://schemas.microsoft.com/office/drawing/2010/main">
                    <a:solidFill>
                      <a:srgbClr val="FFFFFF"/>
                    </a:solidFill>
                  </a14:hiddenFill>
                </a:ext>
              </a:extLst>
            </p:spPr>
          </p:pic>
          <p:sp>
            <p:nvSpPr>
              <p:cNvPr id="57" name="TextBox 56"/>
              <p:cNvSpPr txBox="1"/>
              <p:nvPr/>
            </p:nvSpPr>
            <p:spPr>
              <a:xfrm>
                <a:off x="4902434" y="6194318"/>
                <a:ext cx="1984326" cy="584775"/>
              </a:xfrm>
              <a:prstGeom prst="rect">
                <a:avLst/>
              </a:prstGeom>
              <a:noFill/>
            </p:spPr>
            <p:txBody>
              <a:bodyPr wrap="none" rtlCol="0">
                <a:spAutoFit/>
              </a:bodyPr>
              <a:lstStyle/>
              <a:p>
                <a:pPr algn="ctr"/>
                <a:r>
                  <a:rPr lang="en-US" altLang="ko-KR" sz="1600" b="1" dirty="0" err="1" smtClean="0">
                    <a:solidFill>
                      <a:prstClr val="black"/>
                    </a:solidFill>
                  </a:rPr>
                  <a:t>Kubernetes</a:t>
                </a:r>
                <a:r>
                  <a:rPr lang="en-US" altLang="ko-KR" sz="1600" b="1" dirty="0" smtClean="0">
                    <a:solidFill>
                      <a:prstClr val="black"/>
                    </a:solidFill>
                  </a:rPr>
                  <a:t> Worker 2</a:t>
                </a:r>
              </a:p>
              <a:p>
                <a:pPr algn="ctr"/>
                <a:r>
                  <a:rPr lang="en-US" altLang="ko-KR" sz="1600" b="1" dirty="0">
                    <a:solidFill>
                      <a:prstClr val="black"/>
                    </a:solidFill>
                  </a:rPr>
                  <a:t>(NUC </a:t>
                </a:r>
                <a:r>
                  <a:rPr lang="en-US" altLang="ko-KR" sz="1600" b="1" dirty="0" smtClean="0">
                    <a:solidFill>
                      <a:prstClr val="black"/>
                    </a:solidFill>
                  </a:rPr>
                  <a:t>3)</a:t>
                </a:r>
                <a:endParaRPr lang="en-US" altLang="ko-KR" sz="1600" b="1" dirty="0">
                  <a:solidFill>
                    <a:prstClr val="black"/>
                  </a:solidFill>
                </a:endParaRPr>
              </a:p>
            </p:txBody>
          </p:sp>
        </p:grpSp>
        <p:pic>
          <p:nvPicPr>
            <p:cNvPr id="58" name="Picture 4" descr="illustrations of network switchì ëí ì´ë¯¸ì§ ê²ìê²°ê³¼"/>
            <p:cNvPicPr>
              <a:picLocks noChangeAspect="1" noChangeArrowheads="1"/>
            </p:cNvPicPr>
            <p:nvPr/>
          </p:nvPicPr>
          <p:blipFill rotWithShape="1">
            <a:blip r:embed="rId4">
              <a:extLst>
                <a:ext uri="{28A0092B-C50C-407E-A947-70E740481C1C}">
                  <a14:useLocalDpi xmlns:a14="http://schemas.microsoft.com/office/drawing/2010/main" val="0"/>
                </a:ext>
              </a:extLst>
            </a:blip>
            <a:srcRect t="28691" b="34166"/>
            <a:stretch/>
          </p:blipFill>
          <p:spPr bwMode="auto">
            <a:xfrm>
              <a:off x="4111485" y="5558421"/>
              <a:ext cx="1165852" cy="466342"/>
            </a:xfrm>
            <a:prstGeom prst="rect">
              <a:avLst/>
            </a:prstGeom>
            <a:noFill/>
            <a:extLst>
              <a:ext uri="{909E8E84-426E-40DD-AFC4-6F175D3DCCD1}">
                <a14:hiddenFill xmlns:a14="http://schemas.microsoft.com/office/drawing/2010/main">
                  <a:solidFill>
                    <a:srgbClr val="FFFFFF"/>
                  </a:solidFill>
                </a14:hiddenFill>
              </a:ext>
            </a:extLst>
          </p:spPr>
        </p:pic>
        <p:sp>
          <p:nvSpPr>
            <p:cNvPr id="59" name="TextBox 58"/>
            <p:cNvSpPr txBox="1"/>
            <p:nvPr/>
          </p:nvSpPr>
          <p:spPr>
            <a:xfrm>
              <a:off x="4326540" y="5948084"/>
              <a:ext cx="747512" cy="338554"/>
            </a:xfrm>
            <a:prstGeom prst="rect">
              <a:avLst/>
            </a:prstGeom>
            <a:noFill/>
          </p:spPr>
          <p:txBody>
            <a:bodyPr wrap="none" rtlCol="0">
              <a:spAutoFit/>
            </a:bodyPr>
            <a:lstStyle/>
            <a:p>
              <a:r>
                <a:rPr lang="en-US" altLang="ko-KR" sz="1600" b="1" dirty="0" smtClean="0">
                  <a:solidFill>
                    <a:prstClr val="black"/>
                  </a:solidFill>
                </a:rPr>
                <a:t>Switch</a:t>
              </a:r>
              <a:endParaRPr lang="en-US" altLang="ko-KR" sz="1600" b="1" dirty="0">
                <a:solidFill>
                  <a:prstClr val="black"/>
                </a:solidFill>
              </a:endParaRPr>
            </a:p>
          </p:txBody>
        </p:sp>
        <p:cxnSp>
          <p:nvCxnSpPr>
            <p:cNvPr id="61" name="직선 연결선 60"/>
            <p:cNvCxnSpPr/>
            <p:nvPr/>
          </p:nvCxnSpPr>
          <p:spPr>
            <a:xfrm>
              <a:off x="3907968" y="5608856"/>
              <a:ext cx="356524" cy="181112"/>
            </a:xfrm>
            <a:prstGeom prst="line">
              <a:avLst/>
            </a:prstGeom>
            <a:ln w="381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2" name="직선 연결선 61"/>
            <p:cNvCxnSpPr>
              <a:stCxn id="55" idx="1"/>
            </p:cNvCxnSpPr>
            <p:nvPr/>
          </p:nvCxnSpPr>
          <p:spPr>
            <a:xfrm flipH="1">
              <a:off x="5162267" y="5513550"/>
              <a:ext cx="356687" cy="276418"/>
            </a:xfrm>
            <a:prstGeom prst="line">
              <a:avLst/>
            </a:prstGeom>
            <a:ln w="381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3" name="직선 연결선 62"/>
            <p:cNvCxnSpPr>
              <a:endCxn id="58" idx="0"/>
            </p:cNvCxnSpPr>
            <p:nvPr/>
          </p:nvCxnSpPr>
          <p:spPr>
            <a:xfrm flipH="1">
              <a:off x="4694411" y="5109785"/>
              <a:ext cx="1" cy="448636"/>
            </a:xfrm>
            <a:prstGeom prst="line">
              <a:avLst/>
            </a:prstGeom>
            <a:ln w="381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67" name="제목 1"/>
          <p:cNvSpPr txBox="1">
            <a:spLocks/>
          </p:cNvSpPr>
          <p:nvPr/>
        </p:nvSpPr>
        <p:spPr>
          <a:xfrm>
            <a:off x="7461" y="8"/>
            <a:ext cx="9144000" cy="584775"/>
          </a:xfrm>
          <a:prstGeom prst="rect">
            <a:avLst/>
          </a:prstGeom>
          <a:noFill/>
        </p:spPr>
        <p:txBody>
          <a:bodyPr wrap="square" rtlCol="0">
            <a:spAutoFit/>
          </a:bodyPr>
          <a:lstStyle>
            <a:defPPr>
              <a:defRPr lang="ko-KR"/>
            </a:defPPr>
            <a:lvl1pPr>
              <a:defRPr sz="3200">
                <a:solidFill>
                  <a:srgbClr val="0070C0"/>
                </a:solidFill>
                <a:latin typeface="+mj-ea"/>
                <a:ea typeface="+mj-ea"/>
              </a:defRPr>
            </a:lvl1pPr>
          </a:lstStyle>
          <a:p>
            <a:r>
              <a:rPr lang="en-US" altLang="ko-KR" dirty="0" smtClean="0"/>
              <a:t>Cluster </a:t>
            </a:r>
            <a:r>
              <a:rPr lang="en-US" altLang="ko-KR" dirty="0"/>
              <a:t>Lab: </a:t>
            </a:r>
            <a:r>
              <a:rPr lang="en-US" altLang="ko-KR" dirty="0" smtClean="0"/>
              <a:t>Concept</a:t>
            </a:r>
            <a:endParaRPr lang="ko-KR" altLang="en-US" dirty="0"/>
          </a:p>
        </p:txBody>
      </p:sp>
      <p:sp>
        <p:nvSpPr>
          <p:cNvPr id="72" name="정육면체 20"/>
          <p:cNvSpPr/>
          <p:nvPr/>
        </p:nvSpPr>
        <p:spPr>
          <a:xfrm>
            <a:off x="3600500" y="2372464"/>
            <a:ext cx="886506" cy="1253412"/>
          </a:xfrm>
          <a:prstGeom prst="cube">
            <a:avLst>
              <a:gd name="adj" fmla="val 13889"/>
            </a:avLst>
          </a:prstGeom>
          <a:solidFill>
            <a:schemeClr val="bg1"/>
          </a:solidFill>
          <a:ln w="25400">
            <a:solidFill>
              <a:srgbClr val="4485BB"/>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lang="ko-KR" altLang="en-US"/>
            </a:pPr>
            <a:endParaRPr lang="ko-KR" altLang="en-US" sz="1000"/>
          </a:p>
        </p:txBody>
      </p:sp>
      <p:pic>
        <p:nvPicPr>
          <p:cNvPr id="73" name="그림 72"/>
          <p:cNvPicPr>
            <a:picLocks noChangeAspect="1"/>
          </p:cNvPicPr>
          <p:nvPr/>
        </p:nvPicPr>
        <p:blipFill rotWithShape="1">
          <a:blip r:embed="rId5"/>
          <a:srcRect l="11840" t="14430" r="10640" b="36360"/>
          <a:stretch>
            <a:fillRect/>
          </a:stretch>
        </p:blipFill>
        <p:spPr>
          <a:xfrm>
            <a:off x="3358812" y="3344570"/>
            <a:ext cx="773818" cy="438319"/>
          </a:xfrm>
          <a:prstGeom prst="rect">
            <a:avLst/>
          </a:prstGeom>
        </p:spPr>
      </p:pic>
      <p:sp>
        <p:nvSpPr>
          <p:cNvPr id="75" name="정육면체 20"/>
          <p:cNvSpPr/>
          <p:nvPr/>
        </p:nvSpPr>
        <p:spPr>
          <a:xfrm>
            <a:off x="5282022" y="2345545"/>
            <a:ext cx="886506" cy="1253412"/>
          </a:xfrm>
          <a:prstGeom prst="cube">
            <a:avLst>
              <a:gd name="adj" fmla="val 13889"/>
            </a:avLst>
          </a:prstGeom>
          <a:solidFill>
            <a:schemeClr val="bg1"/>
          </a:solidFill>
          <a:ln w="25400">
            <a:solidFill>
              <a:srgbClr val="4485BB"/>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lang="ko-KR" altLang="en-US"/>
            </a:pPr>
            <a:endParaRPr lang="ko-KR" altLang="en-US" sz="1000"/>
          </a:p>
        </p:txBody>
      </p:sp>
      <p:pic>
        <p:nvPicPr>
          <p:cNvPr id="77" name="그림 76"/>
          <p:cNvPicPr>
            <a:picLocks noChangeAspect="1"/>
          </p:cNvPicPr>
          <p:nvPr/>
        </p:nvPicPr>
        <p:blipFill rotWithShape="1">
          <a:blip r:embed="rId6"/>
          <a:stretch>
            <a:fillRect/>
          </a:stretch>
        </p:blipFill>
        <p:spPr>
          <a:xfrm>
            <a:off x="5386167" y="2858346"/>
            <a:ext cx="541377" cy="541377"/>
          </a:xfrm>
          <a:prstGeom prst="rect">
            <a:avLst/>
          </a:prstGeom>
        </p:spPr>
      </p:pic>
      <p:cxnSp>
        <p:nvCxnSpPr>
          <p:cNvPr id="78" name="직선 연결선 77"/>
          <p:cNvCxnSpPr/>
          <p:nvPr/>
        </p:nvCxnSpPr>
        <p:spPr>
          <a:xfrm>
            <a:off x="4503211" y="2993505"/>
            <a:ext cx="770415" cy="6113"/>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9" name="직선 연결선 78"/>
          <p:cNvCxnSpPr/>
          <p:nvPr/>
        </p:nvCxnSpPr>
        <p:spPr>
          <a:xfrm flipH="1">
            <a:off x="2830596" y="2935802"/>
            <a:ext cx="769905" cy="16057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pic>
        <p:nvPicPr>
          <p:cNvPr id="81" name="그림 80"/>
          <p:cNvPicPr>
            <a:picLocks noChangeAspect="1"/>
          </p:cNvPicPr>
          <p:nvPr/>
        </p:nvPicPr>
        <p:blipFill rotWithShape="1">
          <a:blip r:embed="rId7"/>
          <a:stretch>
            <a:fillRect/>
          </a:stretch>
        </p:blipFill>
        <p:spPr>
          <a:xfrm>
            <a:off x="3727876" y="2667054"/>
            <a:ext cx="533411" cy="539929"/>
          </a:xfrm>
          <a:prstGeom prst="rect">
            <a:avLst/>
          </a:prstGeom>
        </p:spPr>
      </p:pic>
      <p:pic>
        <p:nvPicPr>
          <p:cNvPr id="95" name="그림 94"/>
          <p:cNvPicPr>
            <a:picLocks noChangeAspect="1"/>
          </p:cNvPicPr>
          <p:nvPr/>
        </p:nvPicPr>
        <p:blipFill rotWithShape="1">
          <a:blip r:embed="rId5"/>
          <a:srcRect l="11840" t="14430" r="10640" b="36360"/>
          <a:stretch>
            <a:fillRect/>
          </a:stretch>
        </p:blipFill>
        <p:spPr>
          <a:xfrm>
            <a:off x="4927646" y="3382877"/>
            <a:ext cx="773818" cy="438319"/>
          </a:xfrm>
          <a:prstGeom prst="rect">
            <a:avLst/>
          </a:prstGeom>
        </p:spPr>
      </p:pic>
      <p:grpSp>
        <p:nvGrpSpPr>
          <p:cNvPr id="103" name="그룹 102"/>
          <p:cNvGrpSpPr/>
          <p:nvPr/>
        </p:nvGrpSpPr>
        <p:grpSpPr>
          <a:xfrm>
            <a:off x="5148575" y="733828"/>
            <a:ext cx="1342782" cy="1342782"/>
            <a:chOff x="4265005" y="908318"/>
            <a:chExt cx="1342782" cy="1342782"/>
          </a:xfrm>
        </p:grpSpPr>
        <p:grpSp>
          <p:nvGrpSpPr>
            <p:cNvPr id="104" name="Group 52"/>
            <p:cNvGrpSpPr/>
            <p:nvPr/>
          </p:nvGrpSpPr>
          <p:grpSpPr>
            <a:xfrm>
              <a:off x="4265005" y="908318"/>
              <a:ext cx="1342782" cy="1342782"/>
              <a:chOff x="6188154" y="1459881"/>
              <a:chExt cx="1342782" cy="1342782"/>
            </a:xfrm>
          </p:grpSpPr>
          <p:sp>
            <p:nvSpPr>
              <p:cNvPr id="106" name="타원 105"/>
              <p:cNvSpPr/>
              <p:nvPr/>
            </p:nvSpPr>
            <p:spPr>
              <a:xfrm>
                <a:off x="6188154" y="1459881"/>
                <a:ext cx="1342782" cy="1342782"/>
              </a:xfrm>
              <a:prstGeom prst="ellipse">
                <a:avLst/>
              </a:prstGeom>
              <a:solidFill>
                <a:schemeClr val="accent1">
                  <a:lumMod val="40000"/>
                  <a:lumOff val="6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pic>
            <p:nvPicPr>
              <p:cNvPr id="107" name="그림 2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188154" y="1797802"/>
                <a:ext cx="1342782" cy="621602"/>
              </a:xfrm>
              <a:prstGeom prst="rect">
                <a:avLst/>
              </a:prstGeom>
            </p:spPr>
          </p:pic>
        </p:grpSp>
        <p:pic>
          <p:nvPicPr>
            <p:cNvPr id="105" name="Picture 8" descr="User icon"/>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423860" y="1489536"/>
              <a:ext cx="493745" cy="493745"/>
            </a:xfrm>
            <a:prstGeom prst="rect">
              <a:avLst/>
            </a:prstGeom>
            <a:noFill/>
            <a:extLst>
              <a:ext uri="{909E8E84-426E-40DD-AFC4-6F175D3DCCD1}">
                <a14:hiddenFill xmlns:a14="http://schemas.microsoft.com/office/drawing/2010/main">
                  <a:solidFill>
                    <a:srgbClr val="FFFFFF"/>
                  </a:solidFill>
                </a14:hiddenFill>
              </a:ext>
            </a:extLst>
          </p:spPr>
        </p:pic>
      </p:grpSp>
      <p:sp>
        <p:nvSpPr>
          <p:cNvPr id="108" name="오른쪽 화살표 107"/>
          <p:cNvSpPr/>
          <p:nvPr/>
        </p:nvSpPr>
        <p:spPr>
          <a:xfrm rot="16200000">
            <a:off x="5419457" y="1970276"/>
            <a:ext cx="635080" cy="664078"/>
          </a:xfrm>
          <a:prstGeom prst="rightArrow">
            <a:avLst/>
          </a:prstGeom>
          <a:solidFill>
            <a:srgbClr val="FF0000"/>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109" name="TextBox 108"/>
          <p:cNvSpPr txBox="1"/>
          <p:nvPr/>
        </p:nvSpPr>
        <p:spPr>
          <a:xfrm>
            <a:off x="4361180" y="1112092"/>
            <a:ext cx="787395" cy="523220"/>
          </a:xfrm>
          <a:prstGeom prst="rect">
            <a:avLst/>
          </a:prstGeom>
          <a:noFill/>
        </p:spPr>
        <p:txBody>
          <a:bodyPr wrap="none" rtlCol="0">
            <a:spAutoFit/>
          </a:bodyPr>
          <a:lstStyle/>
          <a:p>
            <a:r>
              <a:rPr lang="en-US" altLang="ko-KR" sz="2800" b="1" dirty="0">
                <a:solidFill>
                  <a:srgbClr val="ED7D31"/>
                </a:solidFill>
              </a:rPr>
              <a:t>You</a:t>
            </a:r>
            <a:endParaRPr lang="ko-KR" altLang="en-US" sz="2800" b="1" dirty="0">
              <a:solidFill>
                <a:srgbClr val="ED7D31"/>
              </a:solidFill>
            </a:endParaRPr>
          </a:p>
        </p:txBody>
      </p:sp>
      <p:pic>
        <p:nvPicPr>
          <p:cNvPr id="49" name="Picture 2" descr="storage icon pngì ëí ì´ë¯¸ì§ ê²ìê²°ê³¼"/>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5245" r="5245"/>
          <a:stretch/>
        </p:blipFill>
        <p:spPr bwMode="auto">
          <a:xfrm>
            <a:off x="2210510" y="2764130"/>
            <a:ext cx="734021" cy="804470"/>
          </a:xfrm>
          <a:prstGeom prst="rect">
            <a:avLst/>
          </a:prstGeom>
          <a:noFill/>
          <a:extLst>
            <a:ext uri="{909E8E84-426E-40DD-AFC4-6F175D3DCCD1}">
              <a14:hiddenFill xmlns:a14="http://schemas.microsoft.com/office/drawing/2010/main">
                <a:solidFill>
                  <a:srgbClr val="FFFFFF"/>
                </a:solidFill>
              </a14:hiddenFill>
            </a:ext>
          </a:extLst>
        </p:spPr>
      </p:pic>
      <p:grpSp>
        <p:nvGrpSpPr>
          <p:cNvPr id="54" name="그룹 53"/>
          <p:cNvGrpSpPr/>
          <p:nvPr/>
        </p:nvGrpSpPr>
        <p:grpSpPr>
          <a:xfrm>
            <a:off x="2240498" y="2376011"/>
            <a:ext cx="741557" cy="599886"/>
            <a:chOff x="1457493" y="2221588"/>
            <a:chExt cx="422900" cy="342107"/>
          </a:xfrm>
        </p:grpSpPr>
        <p:pic>
          <p:nvPicPr>
            <p:cNvPr id="64" name="Picture 4" descr="rook ceph logoì ëí ì´ë¯¸ì§ ê²ìê²°ê³¼"/>
            <p:cNvPicPr>
              <a:picLocks noChangeAspect="1" noChangeArrowheads="1"/>
            </p:cNvPicPr>
            <p:nvPr/>
          </p:nvPicPr>
          <p:blipFill rotWithShape="1">
            <a:blip r:embed="rId11" cstate="print">
              <a:extLst>
                <a:ext uri="{BEBA8EAE-BF5A-486C-A8C5-ECC9F3942E4B}">
                  <a14:imgProps xmlns:a14="http://schemas.microsoft.com/office/drawing/2010/main">
                    <a14:imgLayer r:embed="rId12">
                      <a14:imgEffect>
                        <a14:backgroundRemoval t="5093" b="94907" l="0" r="100000"/>
                      </a14:imgEffect>
                    </a14:imgLayer>
                  </a14:imgProps>
                </a:ext>
                <a:ext uri="{28A0092B-C50C-407E-A947-70E740481C1C}">
                  <a14:useLocalDpi xmlns:a14="http://schemas.microsoft.com/office/drawing/2010/main" val="0"/>
                </a:ext>
              </a:extLst>
            </a:blip>
            <a:srcRect l="25627" t="29344" r="25720" b="25184"/>
            <a:stretch/>
          </p:blipFill>
          <p:spPr bwMode="auto">
            <a:xfrm>
              <a:off x="1510027" y="2221588"/>
              <a:ext cx="260734" cy="224946"/>
            </a:xfrm>
            <a:prstGeom prst="rect">
              <a:avLst/>
            </a:prstGeom>
            <a:noFill/>
            <a:extLst>
              <a:ext uri="{909E8E84-426E-40DD-AFC4-6F175D3DCCD1}">
                <a14:hiddenFill xmlns:a14="http://schemas.microsoft.com/office/drawing/2010/main">
                  <a:solidFill>
                    <a:srgbClr val="FFFFFF"/>
                  </a:solidFill>
                </a14:hiddenFill>
              </a:ext>
            </a:extLst>
          </p:spPr>
        </p:pic>
        <p:sp>
          <p:nvSpPr>
            <p:cNvPr id="65" name="TextBox 64"/>
            <p:cNvSpPr txBox="1"/>
            <p:nvPr/>
          </p:nvSpPr>
          <p:spPr>
            <a:xfrm>
              <a:off x="1457493" y="2353070"/>
              <a:ext cx="422900" cy="210625"/>
            </a:xfrm>
            <a:prstGeom prst="rect">
              <a:avLst/>
            </a:prstGeom>
            <a:noFill/>
          </p:spPr>
          <p:txBody>
            <a:bodyPr wrap="square" rtlCol="0">
              <a:spAutoFit/>
            </a:bodyPr>
            <a:lstStyle/>
            <a:p>
              <a:r>
                <a:rPr lang="en-US" altLang="ko-KR" b="1" dirty="0" smtClean="0"/>
                <a:t>Rook</a:t>
              </a:r>
              <a:endParaRPr lang="ko-KR" altLang="en-US" sz="1200" b="1" dirty="0"/>
            </a:p>
          </p:txBody>
        </p:sp>
      </p:grpSp>
      <p:pic>
        <p:nvPicPr>
          <p:cNvPr id="70" name="그림 69"/>
          <p:cNvPicPr>
            <a:picLocks noChangeAspect="1"/>
          </p:cNvPicPr>
          <p:nvPr/>
        </p:nvPicPr>
        <p:blipFill rotWithShape="1">
          <a:blip r:embed="rId5"/>
          <a:srcRect l="11840" t="14430" r="10640" b="36360"/>
          <a:stretch>
            <a:fillRect/>
          </a:stretch>
        </p:blipFill>
        <p:spPr>
          <a:xfrm>
            <a:off x="1894338" y="3171834"/>
            <a:ext cx="773818" cy="438319"/>
          </a:xfrm>
          <a:prstGeom prst="rect">
            <a:avLst/>
          </a:prstGeom>
        </p:spPr>
      </p:pic>
      <p:pic>
        <p:nvPicPr>
          <p:cNvPr id="66" name="Picture 2" descr="storage icon pngì ëí ì´ë¯¸ì§ ê²ìê²°ê³¼"/>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5245" r="5245"/>
          <a:stretch/>
        </p:blipFill>
        <p:spPr bwMode="auto">
          <a:xfrm>
            <a:off x="6791691" y="2904339"/>
            <a:ext cx="734021" cy="804470"/>
          </a:xfrm>
          <a:prstGeom prst="rect">
            <a:avLst/>
          </a:prstGeom>
          <a:noFill/>
          <a:extLst>
            <a:ext uri="{909E8E84-426E-40DD-AFC4-6F175D3DCCD1}">
              <a14:hiddenFill xmlns:a14="http://schemas.microsoft.com/office/drawing/2010/main">
                <a:solidFill>
                  <a:srgbClr val="FFFFFF"/>
                </a:solidFill>
              </a14:hiddenFill>
            </a:ext>
          </a:extLst>
        </p:spPr>
      </p:pic>
      <p:grpSp>
        <p:nvGrpSpPr>
          <p:cNvPr id="68" name="그룹 67"/>
          <p:cNvGrpSpPr/>
          <p:nvPr/>
        </p:nvGrpSpPr>
        <p:grpSpPr>
          <a:xfrm>
            <a:off x="6821679" y="2516220"/>
            <a:ext cx="741557" cy="599886"/>
            <a:chOff x="1457493" y="2221588"/>
            <a:chExt cx="422900" cy="342107"/>
          </a:xfrm>
        </p:grpSpPr>
        <p:pic>
          <p:nvPicPr>
            <p:cNvPr id="71" name="Picture 4" descr="rook ceph logoì ëí ì´ë¯¸ì§ ê²ìê²°ê³¼"/>
            <p:cNvPicPr>
              <a:picLocks noChangeAspect="1" noChangeArrowheads="1"/>
            </p:cNvPicPr>
            <p:nvPr/>
          </p:nvPicPr>
          <p:blipFill rotWithShape="1">
            <a:blip r:embed="rId11" cstate="print">
              <a:extLst>
                <a:ext uri="{BEBA8EAE-BF5A-486C-A8C5-ECC9F3942E4B}">
                  <a14:imgProps xmlns:a14="http://schemas.microsoft.com/office/drawing/2010/main">
                    <a14:imgLayer r:embed="rId12">
                      <a14:imgEffect>
                        <a14:backgroundRemoval t="5093" b="94907" l="0" r="100000"/>
                      </a14:imgEffect>
                    </a14:imgLayer>
                  </a14:imgProps>
                </a:ext>
                <a:ext uri="{28A0092B-C50C-407E-A947-70E740481C1C}">
                  <a14:useLocalDpi xmlns:a14="http://schemas.microsoft.com/office/drawing/2010/main" val="0"/>
                </a:ext>
              </a:extLst>
            </a:blip>
            <a:srcRect l="25627" t="29344" r="25720" b="25184"/>
            <a:stretch/>
          </p:blipFill>
          <p:spPr bwMode="auto">
            <a:xfrm>
              <a:off x="1510027" y="2221588"/>
              <a:ext cx="260734" cy="224946"/>
            </a:xfrm>
            <a:prstGeom prst="rect">
              <a:avLst/>
            </a:prstGeom>
            <a:noFill/>
            <a:extLst>
              <a:ext uri="{909E8E84-426E-40DD-AFC4-6F175D3DCCD1}">
                <a14:hiddenFill xmlns:a14="http://schemas.microsoft.com/office/drawing/2010/main">
                  <a:solidFill>
                    <a:srgbClr val="FFFFFF"/>
                  </a:solidFill>
                </a14:hiddenFill>
              </a:ext>
            </a:extLst>
          </p:spPr>
        </p:pic>
        <p:sp>
          <p:nvSpPr>
            <p:cNvPr id="74" name="TextBox 73"/>
            <p:cNvSpPr txBox="1"/>
            <p:nvPr/>
          </p:nvSpPr>
          <p:spPr>
            <a:xfrm>
              <a:off x="1457493" y="2353070"/>
              <a:ext cx="422900" cy="210625"/>
            </a:xfrm>
            <a:prstGeom prst="rect">
              <a:avLst/>
            </a:prstGeom>
            <a:noFill/>
          </p:spPr>
          <p:txBody>
            <a:bodyPr wrap="square" rtlCol="0">
              <a:spAutoFit/>
            </a:bodyPr>
            <a:lstStyle/>
            <a:p>
              <a:r>
                <a:rPr lang="en-US" altLang="ko-KR" b="1" dirty="0" smtClean="0"/>
                <a:t>Rook</a:t>
              </a:r>
              <a:endParaRPr lang="ko-KR" altLang="en-US" sz="1200" b="1" dirty="0"/>
            </a:p>
          </p:txBody>
        </p:sp>
      </p:grpSp>
      <p:pic>
        <p:nvPicPr>
          <p:cNvPr id="76" name="그림 75"/>
          <p:cNvPicPr>
            <a:picLocks noChangeAspect="1"/>
          </p:cNvPicPr>
          <p:nvPr/>
        </p:nvPicPr>
        <p:blipFill rotWithShape="1">
          <a:blip r:embed="rId5"/>
          <a:srcRect l="11840" t="14430" r="10640" b="36360"/>
          <a:stretch>
            <a:fillRect/>
          </a:stretch>
        </p:blipFill>
        <p:spPr>
          <a:xfrm>
            <a:off x="6475519" y="3312043"/>
            <a:ext cx="773818" cy="438319"/>
          </a:xfrm>
          <a:prstGeom prst="rect">
            <a:avLst/>
          </a:prstGeom>
        </p:spPr>
      </p:pic>
      <p:cxnSp>
        <p:nvCxnSpPr>
          <p:cNvPr id="82" name="직선 연결선 81"/>
          <p:cNvCxnSpPr/>
          <p:nvPr/>
        </p:nvCxnSpPr>
        <p:spPr>
          <a:xfrm>
            <a:off x="6198516" y="3031209"/>
            <a:ext cx="623163" cy="140625"/>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0577765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직사각형 4"/>
          <p:cNvSpPr/>
          <p:nvPr/>
        </p:nvSpPr>
        <p:spPr>
          <a:xfrm>
            <a:off x="472008" y="899061"/>
            <a:ext cx="8216325" cy="5442438"/>
          </a:xfrm>
          <a:prstGeom prst="rect">
            <a:avLst/>
          </a:prstGeom>
          <a:solidFill>
            <a:schemeClr val="bg1"/>
          </a:solidFill>
          <a:ln>
            <a:solidFill>
              <a:schemeClr val="accent6">
                <a:lumMod val="40000"/>
                <a:lumOff val="6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ko-KR" sz="1600" b="1" dirty="0">
                <a:solidFill>
                  <a:srgbClr val="0000CC"/>
                </a:solidFill>
              </a:rPr>
              <a:t>Wired connection</a:t>
            </a:r>
            <a:endParaRPr lang="ko-KR" altLang="en-US" sz="1600" b="1" dirty="0">
              <a:solidFill>
                <a:srgbClr val="0000CC"/>
              </a:solidFill>
            </a:endParaRPr>
          </a:p>
        </p:txBody>
      </p:sp>
      <p:pic>
        <p:nvPicPr>
          <p:cNvPr id="25" name="그림 24"/>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707939" y="3074817"/>
            <a:ext cx="1875026" cy="1034193"/>
          </a:xfrm>
          <a:prstGeom prst="rect">
            <a:avLst/>
          </a:prstGeom>
        </p:spPr>
      </p:pic>
      <p:pic>
        <p:nvPicPr>
          <p:cNvPr id="23" name="그림 22"/>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143304" y="3047659"/>
            <a:ext cx="1875026" cy="1034193"/>
          </a:xfrm>
          <a:prstGeom prst="rect">
            <a:avLst/>
          </a:prstGeom>
        </p:spPr>
      </p:pic>
      <p:sp>
        <p:nvSpPr>
          <p:cNvPr id="7" name="제목 1"/>
          <p:cNvSpPr>
            <a:spLocks noGrp="1"/>
          </p:cNvSpPr>
          <p:nvPr>
            <p:ph type="title"/>
          </p:nvPr>
        </p:nvSpPr>
        <p:spPr>
          <a:xfrm>
            <a:off x="3385049" y="1591880"/>
            <a:ext cx="2430858" cy="983819"/>
          </a:xfrm>
        </p:spPr>
        <p:txBody>
          <a:bodyPr>
            <a:noAutofit/>
          </a:bodyPr>
          <a:lstStyle/>
          <a:p>
            <a:r>
              <a:rPr lang="en-US" altLang="ko-KR" sz="1200" b="1" dirty="0"/>
              <a:t>NAME</a:t>
            </a:r>
            <a:r>
              <a:rPr lang="en-US" altLang="ko-KR" sz="1200" dirty="0"/>
              <a:t>: NUC5i5MYHE (NUC PC)</a:t>
            </a:r>
            <a:br>
              <a:rPr lang="en-US" altLang="ko-KR" sz="1200" dirty="0"/>
            </a:br>
            <a:r>
              <a:rPr lang="en-US" altLang="ko-KR" sz="1200" b="1" dirty="0"/>
              <a:t>CPU: </a:t>
            </a:r>
            <a:r>
              <a:rPr lang="en-US" altLang="ko-KR" sz="1200" dirty="0"/>
              <a:t>i5-5300U @2.30GHz</a:t>
            </a:r>
            <a:br>
              <a:rPr lang="en-US" altLang="ko-KR" sz="1200" dirty="0"/>
            </a:br>
            <a:r>
              <a:rPr lang="en-US" altLang="ko-KR" sz="1200" b="1" dirty="0"/>
              <a:t>CORE: </a:t>
            </a:r>
            <a:r>
              <a:rPr lang="en-US" altLang="ko-KR" sz="1200" dirty="0"/>
              <a:t>4</a:t>
            </a:r>
            <a:br>
              <a:rPr lang="en-US" altLang="ko-KR" sz="1200" dirty="0"/>
            </a:br>
            <a:r>
              <a:rPr lang="en-US" altLang="ko-KR" sz="1200" b="1" dirty="0"/>
              <a:t>Memory: </a:t>
            </a:r>
            <a:r>
              <a:rPr lang="en-US" altLang="ko-KR" sz="1200" dirty="0"/>
              <a:t>16GB DDR3 </a:t>
            </a:r>
            <a:br>
              <a:rPr lang="en-US" altLang="ko-KR" sz="1200" dirty="0"/>
            </a:br>
            <a:r>
              <a:rPr lang="en-US" altLang="ko-KR" sz="1200" b="1" dirty="0"/>
              <a:t>HDD: </a:t>
            </a:r>
            <a:r>
              <a:rPr lang="en-US" altLang="ko-KR" sz="1200" dirty="0"/>
              <a:t>94GB</a:t>
            </a:r>
            <a:br>
              <a:rPr lang="en-US" altLang="ko-KR" sz="1200" dirty="0"/>
            </a:br>
            <a:endParaRPr lang="ko-KR" altLang="en-US" sz="1200" dirty="0"/>
          </a:p>
        </p:txBody>
      </p:sp>
      <p:sp>
        <p:nvSpPr>
          <p:cNvPr id="8" name="제목 1"/>
          <p:cNvSpPr txBox="1">
            <a:spLocks/>
          </p:cNvSpPr>
          <p:nvPr/>
        </p:nvSpPr>
        <p:spPr>
          <a:xfrm>
            <a:off x="2528632" y="5328140"/>
            <a:ext cx="4306352" cy="983819"/>
          </a:xfrm>
          <a:prstGeom prst="rect">
            <a:avLst/>
          </a:prstGeom>
        </p:spPr>
        <p:txBody>
          <a:bodyPr vert="horz" lIns="91440" tIns="45720" rIns="91440" bIns="45720" rtlCol="0" anchor="ctr">
            <a:noAutofit/>
          </a:bodyPr>
          <a:lstStyle>
            <a:lvl1pPr algn="l" defTabSz="685800" rtl="0" eaLnBrk="1" latinLnBrk="1" hangingPunct="1">
              <a:lnSpc>
                <a:spcPct val="90000"/>
              </a:lnSpc>
              <a:spcBef>
                <a:spcPct val="0"/>
              </a:spcBef>
              <a:buNone/>
              <a:defRPr sz="3300" kern="1200">
                <a:solidFill>
                  <a:schemeClr val="tx1"/>
                </a:solidFill>
                <a:latin typeface="+mj-lt"/>
                <a:ea typeface="+mj-ea"/>
                <a:cs typeface="+mj-cs"/>
              </a:defRPr>
            </a:lvl1pPr>
          </a:lstStyle>
          <a:p>
            <a:r>
              <a:rPr lang="en-US" altLang="ko-KR" sz="1200" b="1" dirty="0"/>
              <a:t>NAME: </a:t>
            </a:r>
            <a:r>
              <a:rPr lang="en-US" altLang="ko-KR" sz="1200" dirty="0" err="1"/>
              <a:t>netgear</a:t>
            </a:r>
            <a:r>
              <a:rPr lang="en-US" altLang="ko-KR" sz="1200" dirty="0"/>
              <a:t> </a:t>
            </a:r>
            <a:r>
              <a:rPr lang="en-US" altLang="ko-KR" sz="1200" dirty="0" err="1"/>
              <a:t>prosafe</a:t>
            </a:r>
            <a:r>
              <a:rPr lang="en-US" altLang="ko-KR" sz="1200" dirty="0"/>
              <a:t> 16 port gigabit switch(Switch)</a:t>
            </a:r>
            <a:br>
              <a:rPr lang="en-US" altLang="ko-KR" sz="1200" dirty="0"/>
            </a:br>
            <a:r>
              <a:rPr lang="en-US" altLang="ko-KR" sz="1200" b="1" dirty="0"/>
              <a:t>Network Ports: </a:t>
            </a:r>
            <a:r>
              <a:rPr lang="en-US" altLang="ko-KR" sz="1200" dirty="0"/>
              <a:t>16 auto-sensing 10/100/1000 Mbps Ethernet ports</a:t>
            </a:r>
            <a:br>
              <a:rPr lang="en-US" altLang="ko-KR" sz="1200" dirty="0"/>
            </a:br>
            <a:r>
              <a:rPr lang="en-US" altLang="ko-KR" sz="1200" dirty="0"/>
              <a:t/>
            </a:r>
            <a:br>
              <a:rPr lang="en-US" altLang="ko-KR" sz="1200" dirty="0"/>
            </a:br>
            <a:endParaRPr lang="ko-KR" altLang="en-US" sz="1200" dirty="0"/>
          </a:p>
        </p:txBody>
      </p:sp>
      <p:pic>
        <p:nvPicPr>
          <p:cNvPr id="12" name="그림 11"/>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385049" y="3093467"/>
            <a:ext cx="1875026" cy="1034193"/>
          </a:xfrm>
          <a:prstGeom prst="rect">
            <a:avLst/>
          </a:prstGeom>
        </p:spPr>
      </p:pic>
      <p:pic>
        <p:nvPicPr>
          <p:cNvPr id="14" name="Picture 4" descr="netgear prosafe 16 port gigabit switchì ëí ì´ë¯¸ì§ ê²ìê²°ê³¼"/>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569318" y="4617215"/>
            <a:ext cx="1575465" cy="681385"/>
          </a:xfrm>
          <a:prstGeom prst="rect">
            <a:avLst/>
          </a:prstGeom>
          <a:noFill/>
          <a:extLst>
            <a:ext uri="{909E8E84-426E-40DD-AFC4-6F175D3DCCD1}">
              <a14:hiddenFill xmlns:a14="http://schemas.microsoft.com/office/drawing/2010/main">
                <a:solidFill>
                  <a:srgbClr val="FFFFFF"/>
                </a:solidFill>
              </a14:hiddenFill>
            </a:ext>
          </a:extLst>
        </p:spPr>
      </p:pic>
      <p:pic>
        <p:nvPicPr>
          <p:cNvPr id="15" name="그림 14"/>
          <p:cNvPicPr>
            <a:picLocks noChangeAspect="1"/>
          </p:cNvPicPr>
          <p:nvPr/>
        </p:nvPicPr>
        <p:blipFill>
          <a:blip r:embed="rId4"/>
          <a:stretch>
            <a:fillRect/>
          </a:stretch>
        </p:blipFill>
        <p:spPr>
          <a:xfrm rot="16200000">
            <a:off x="1850381" y="3703049"/>
            <a:ext cx="443425" cy="438019"/>
          </a:xfrm>
          <a:prstGeom prst="rect">
            <a:avLst/>
          </a:prstGeom>
        </p:spPr>
      </p:pic>
      <p:pic>
        <p:nvPicPr>
          <p:cNvPr id="16" name="그림 15"/>
          <p:cNvPicPr>
            <a:picLocks noChangeAspect="1"/>
          </p:cNvPicPr>
          <p:nvPr/>
        </p:nvPicPr>
        <p:blipFill>
          <a:blip r:embed="rId4"/>
          <a:stretch>
            <a:fillRect/>
          </a:stretch>
        </p:blipFill>
        <p:spPr>
          <a:xfrm rot="16200000">
            <a:off x="4100850" y="3742884"/>
            <a:ext cx="443425" cy="438019"/>
          </a:xfrm>
          <a:prstGeom prst="rect">
            <a:avLst/>
          </a:prstGeom>
        </p:spPr>
      </p:pic>
      <p:cxnSp>
        <p:nvCxnSpPr>
          <p:cNvPr id="18" name="꺾인 연결선 17"/>
          <p:cNvCxnSpPr/>
          <p:nvPr/>
        </p:nvCxnSpPr>
        <p:spPr>
          <a:xfrm rot="16200000" flipH="1">
            <a:off x="4334558" y="1874488"/>
            <a:ext cx="27519" cy="4511046"/>
          </a:xfrm>
          <a:prstGeom prst="bentConnector3">
            <a:avLst>
              <a:gd name="adj1" fmla="val 600656"/>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9" name="직선 연결선 18"/>
          <p:cNvCxnSpPr/>
          <p:nvPr/>
        </p:nvCxnSpPr>
        <p:spPr>
          <a:xfrm>
            <a:off x="4322562" y="4172382"/>
            <a:ext cx="1809" cy="505325"/>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0" name="꺾인 연결선 19"/>
          <p:cNvCxnSpPr/>
          <p:nvPr/>
        </p:nvCxnSpPr>
        <p:spPr>
          <a:xfrm rot="16200000" flipH="1">
            <a:off x="4393897" y="1867210"/>
            <a:ext cx="44320" cy="4511046"/>
          </a:xfrm>
          <a:prstGeom prst="bentConnector3">
            <a:avLst>
              <a:gd name="adj1" fmla="val 600656"/>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1" name="직선 연결선 20"/>
          <p:cNvCxnSpPr/>
          <p:nvPr/>
        </p:nvCxnSpPr>
        <p:spPr>
          <a:xfrm>
            <a:off x="4390303" y="4174630"/>
            <a:ext cx="1809" cy="505325"/>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sp>
        <p:nvSpPr>
          <p:cNvPr id="22" name="직사각형 21"/>
          <p:cNvSpPr/>
          <p:nvPr/>
        </p:nvSpPr>
        <p:spPr>
          <a:xfrm>
            <a:off x="-1" y="0"/>
            <a:ext cx="5041127" cy="584775"/>
          </a:xfrm>
          <a:prstGeom prst="rect">
            <a:avLst/>
          </a:prstGeom>
          <a:solidFill>
            <a:schemeClr val="accent4">
              <a:lumMod val="40000"/>
              <a:lumOff val="60000"/>
            </a:schemeClr>
          </a:solidFill>
        </p:spPr>
        <p:txBody>
          <a:bodyPr wrap="square" rtlCol="0">
            <a:spAutoFit/>
          </a:bodyPr>
          <a:lstStyle/>
          <a:p>
            <a:r>
              <a:rPr lang="en-US" altLang="ko-KR" sz="3200" dirty="0">
                <a:solidFill>
                  <a:srgbClr val="0070C0"/>
                </a:solidFill>
                <a:latin typeface="+mj-ea"/>
                <a:ea typeface="+mj-ea"/>
              </a:rPr>
              <a:t>#0 - Lab </a:t>
            </a:r>
            <a:r>
              <a:rPr lang="en-US" altLang="ko-KR" sz="3200" dirty="0" smtClean="0">
                <a:solidFill>
                  <a:srgbClr val="0070C0"/>
                </a:solidFill>
                <a:latin typeface="+mj-ea"/>
                <a:ea typeface="+mj-ea"/>
              </a:rPr>
              <a:t>Preparation (1/3)</a:t>
            </a:r>
            <a:endParaRPr lang="ko-KR" altLang="en-US" sz="3200" dirty="0">
              <a:solidFill>
                <a:srgbClr val="0070C0"/>
              </a:solidFill>
              <a:latin typeface="+mj-ea"/>
              <a:ea typeface="+mj-ea"/>
            </a:endParaRPr>
          </a:p>
        </p:txBody>
      </p:sp>
      <p:pic>
        <p:nvPicPr>
          <p:cNvPr id="24" name="그림 23"/>
          <p:cNvPicPr>
            <a:picLocks noChangeAspect="1"/>
          </p:cNvPicPr>
          <p:nvPr/>
        </p:nvPicPr>
        <p:blipFill>
          <a:blip r:embed="rId4"/>
          <a:stretch>
            <a:fillRect/>
          </a:stretch>
        </p:blipFill>
        <p:spPr>
          <a:xfrm rot="16200000">
            <a:off x="6393240" y="3744736"/>
            <a:ext cx="443425" cy="438019"/>
          </a:xfrm>
          <a:prstGeom prst="rect">
            <a:avLst/>
          </a:prstGeom>
        </p:spPr>
      </p:pic>
    </p:spTree>
    <p:extLst>
      <p:ext uri="{BB962C8B-B14F-4D97-AF65-F5344CB8AC3E}">
        <p14:creationId xmlns:p14="http://schemas.microsoft.com/office/powerpoint/2010/main" val="193980467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12"/>
          <p:cNvPicPr>
            <a:picLocks noChangeAspect="1"/>
          </p:cNvPicPr>
          <p:nvPr/>
        </p:nvPicPr>
        <p:blipFill rotWithShape="1">
          <a:blip r:embed="rId2">
            <a:clrChange>
              <a:clrFrom>
                <a:srgbClr val="FFFFFF"/>
              </a:clrFrom>
              <a:clrTo>
                <a:srgbClr val="FFFFFF">
                  <a:alpha val="0"/>
                </a:srgbClr>
              </a:clrTo>
            </a:clrChange>
            <a:duotone>
              <a:schemeClr val="bg2">
                <a:shade val="45000"/>
                <a:satMod val="135000"/>
              </a:schemeClr>
              <a:prstClr val="white"/>
            </a:duotone>
          </a:blip>
          <a:srcRect l="20868" r="20868"/>
          <a:stretch/>
        </p:blipFill>
        <p:spPr>
          <a:xfrm>
            <a:off x="7919194" y="210606"/>
            <a:ext cx="898040" cy="2313218"/>
          </a:xfrm>
          <a:prstGeom prst="rect">
            <a:avLst/>
          </a:prstGeom>
        </p:spPr>
      </p:pic>
      <p:pic>
        <p:nvPicPr>
          <p:cNvPr id="27" name="Picture 3"/>
          <p:cNvPicPr>
            <a:picLocks noChangeAspect="1"/>
          </p:cNvPicPr>
          <p:nvPr/>
        </p:nvPicPr>
        <p:blipFill rotWithShape="1">
          <a:blip r:embed="rId3"/>
          <a:srcRect t="7393"/>
          <a:stretch/>
        </p:blipFill>
        <p:spPr>
          <a:xfrm>
            <a:off x="7909336" y="979796"/>
            <a:ext cx="952858" cy="614538"/>
          </a:xfrm>
          <a:prstGeom prst="rect">
            <a:avLst/>
          </a:prstGeom>
        </p:spPr>
      </p:pic>
      <p:sp>
        <p:nvSpPr>
          <p:cNvPr id="28" name="직사각형 27"/>
          <p:cNvSpPr/>
          <p:nvPr/>
        </p:nvSpPr>
        <p:spPr>
          <a:xfrm>
            <a:off x="352424" y="1800757"/>
            <a:ext cx="8362951" cy="4106163"/>
          </a:xfrm>
          <a:prstGeom prst="rect">
            <a:avLst/>
          </a:prstGeom>
          <a:solidFill>
            <a:schemeClr val="bg1"/>
          </a:solidFill>
          <a:ln w="31750">
            <a:solidFill>
              <a:srgbClr val="C00000"/>
            </a:solidFill>
          </a:ln>
        </p:spPr>
        <p:txBody>
          <a:bodyPr wrap="square">
            <a:spAutoFit/>
          </a:bodyPr>
          <a:lstStyle/>
          <a:p>
            <a:pPr lvl="1"/>
            <a:endParaRPr lang="en-US" altLang="ko-KR" dirty="0">
              <a:solidFill>
                <a:srgbClr val="FF0000"/>
              </a:solidFill>
              <a:latin typeface="맑은 고딕 (본문)"/>
            </a:endParaRPr>
          </a:p>
          <a:p>
            <a:pPr lvl="1"/>
            <a:endParaRPr lang="en-US" altLang="ko-KR" dirty="0" smtClean="0">
              <a:solidFill>
                <a:srgbClr val="FF0000"/>
              </a:solidFill>
              <a:latin typeface="맑은 고딕 (본문)"/>
            </a:endParaRPr>
          </a:p>
          <a:p>
            <a:pPr lvl="1"/>
            <a:endParaRPr lang="en-US" altLang="ko-KR" dirty="0">
              <a:solidFill>
                <a:srgbClr val="FF0000"/>
              </a:solidFill>
              <a:latin typeface="맑은 고딕 (본문)"/>
            </a:endParaRPr>
          </a:p>
          <a:p>
            <a:pPr lvl="1"/>
            <a:endParaRPr lang="en-US" altLang="ko-KR" dirty="0" smtClean="0">
              <a:solidFill>
                <a:srgbClr val="FF0000"/>
              </a:solidFill>
              <a:latin typeface="맑은 고딕 (본문)"/>
            </a:endParaRPr>
          </a:p>
          <a:p>
            <a:pPr lvl="1"/>
            <a:endParaRPr lang="en-US" altLang="ko-KR" dirty="0">
              <a:solidFill>
                <a:srgbClr val="FF0000"/>
              </a:solidFill>
              <a:latin typeface="맑은 고딕 (본문)"/>
            </a:endParaRPr>
          </a:p>
          <a:p>
            <a:pPr lvl="1"/>
            <a:endParaRPr lang="en-US" altLang="ko-KR" dirty="0" smtClean="0">
              <a:solidFill>
                <a:srgbClr val="FF0000"/>
              </a:solidFill>
              <a:latin typeface="맑은 고딕 (본문)"/>
            </a:endParaRPr>
          </a:p>
          <a:p>
            <a:pPr lvl="1"/>
            <a:endParaRPr lang="en-US" altLang="ko-KR" dirty="0">
              <a:solidFill>
                <a:srgbClr val="FF0000"/>
              </a:solidFill>
              <a:latin typeface="맑은 고딕 (본문)"/>
            </a:endParaRPr>
          </a:p>
          <a:p>
            <a:pPr lvl="1"/>
            <a:endParaRPr lang="en-US" altLang="ko-KR" dirty="0" smtClean="0">
              <a:solidFill>
                <a:srgbClr val="FF0000"/>
              </a:solidFill>
              <a:latin typeface="맑은 고딕 (본문)"/>
            </a:endParaRPr>
          </a:p>
          <a:p>
            <a:pPr lvl="1"/>
            <a:endParaRPr lang="en-US" altLang="ko-KR" dirty="0">
              <a:solidFill>
                <a:srgbClr val="FF0000"/>
              </a:solidFill>
              <a:latin typeface="맑은 고딕 (본문)"/>
            </a:endParaRPr>
          </a:p>
          <a:p>
            <a:pPr lvl="1"/>
            <a:endParaRPr lang="en-US" altLang="ko-KR" dirty="0" smtClean="0">
              <a:solidFill>
                <a:srgbClr val="FF0000"/>
              </a:solidFill>
              <a:latin typeface="맑은 고딕 (본문)"/>
            </a:endParaRPr>
          </a:p>
          <a:p>
            <a:pPr lvl="1"/>
            <a:endParaRPr lang="en-US" altLang="ko-KR" dirty="0">
              <a:solidFill>
                <a:srgbClr val="0070C0"/>
              </a:solidFill>
              <a:latin typeface="맑은 고딕 (본문)"/>
            </a:endParaRPr>
          </a:p>
        </p:txBody>
      </p:sp>
      <p:pic>
        <p:nvPicPr>
          <p:cNvPr id="29" name="그림 28"/>
          <p:cNvPicPr>
            <a:picLocks noChangeAspect="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l="6809" r="9296"/>
          <a:stretch/>
        </p:blipFill>
        <p:spPr>
          <a:xfrm>
            <a:off x="6933642" y="1009595"/>
            <a:ext cx="1106015" cy="727152"/>
          </a:xfrm>
          <a:prstGeom prst="rect">
            <a:avLst/>
          </a:prstGeom>
        </p:spPr>
      </p:pic>
      <p:sp>
        <p:nvSpPr>
          <p:cNvPr id="30" name="직사각형 29"/>
          <p:cNvSpPr/>
          <p:nvPr/>
        </p:nvSpPr>
        <p:spPr>
          <a:xfrm>
            <a:off x="-1" y="0"/>
            <a:ext cx="5041127" cy="584775"/>
          </a:xfrm>
          <a:prstGeom prst="rect">
            <a:avLst/>
          </a:prstGeom>
          <a:solidFill>
            <a:schemeClr val="accent4">
              <a:lumMod val="40000"/>
              <a:lumOff val="60000"/>
            </a:schemeClr>
          </a:solidFill>
        </p:spPr>
        <p:txBody>
          <a:bodyPr wrap="square" rtlCol="0">
            <a:spAutoFit/>
          </a:bodyPr>
          <a:lstStyle/>
          <a:p>
            <a:r>
              <a:rPr lang="en-US" altLang="ko-KR" sz="3200" dirty="0">
                <a:solidFill>
                  <a:srgbClr val="0070C0"/>
                </a:solidFill>
                <a:latin typeface="+mj-ea"/>
                <a:ea typeface="+mj-ea"/>
              </a:rPr>
              <a:t>#0 - Lab </a:t>
            </a:r>
            <a:r>
              <a:rPr lang="en-US" altLang="ko-KR" sz="3200" dirty="0" smtClean="0">
                <a:solidFill>
                  <a:srgbClr val="0070C0"/>
                </a:solidFill>
                <a:latin typeface="+mj-ea"/>
                <a:ea typeface="+mj-ea"/>
              </a:rPr>
              <a:t>Preparation (2/3)</a:t>
            </a:r>
            <a:endParaRPr lang="ko-KR" altLang="en-US" sz="3200" dirty="0">
              <a:solidFill>
                <a:srgbClr val="0070C0"/>
              </a:solidFill>
              <a:latin typeface="+mj-ea"/>
              <a:ea typeface="+mj-ea"/>
            </a:endParaRPr>
          </a:p>
        </p:txBody>
      </p:sp>
      <p:sp>
        <p:nvSpPr>
          <p:cNvPr id="31" name="TextBox 30"/>
          <p:cNvSpPr txBox="1"/>
          <p:nvPr/>
        </p:nvSpPr>
        <p:spPr>
          <a:xfrm>
            <a:off x="23330" y="578708"/>
            <a:ext cx="5592813" cy="430887"/>
          </a:xfrm>
          <a:prstGeom prst="rect">
            <a:avLst/>
          </a:prstGeom>
          <a:noFill/>
        </p:spPr>
        <p:txBody>
          <a:bodyPr wrap="none" rtlCol="0">
            <a:spAutoFit/>
          </a:bodyPr>
          <a:lstStyle/>
          <a:p>
            <a:r>
              <a:rPr lang="en-US" altLang="ko-KR" sz="2200" dirty="0" smtClean="0">
                <a:solidFill>
                  <a:srgbClr val="FF0000"/>
                </a:solidFill>
                <a:latin typeface="+mn-ea"/>
              </a:rPr>
              <a:t>- Boxes preparation: configure hostname </a:t>
            </a:r>
          </a:p>
        </p:txBody>
      </p:sp>
      <p:sp>
        <p:nvSpPr>
          <p:cNvPr id="32" name="직사각형 31"/>
          <p:cNvSpPr/>
          <p:nvPr/>
        </p:nvSpPr>
        <p:spPr>
          <a:xfrm>
            <a:off x="454283" y="1877441"/>
            <a:ext cx="7547054" cy="4531316"/>
          </a:xfrm>
          <a:prstGeom prst="rect">
            <a:avLst/>
          </a:prstGeom>
        </p:spPr>
        <p:txBody>
          <a:bodyPr wrap="square">
            <a:spAutoFit/>
          </a:bodyPr>
          <a:lstStyle/>
          <a:p>
            <a:pPr marL="342900" indent="-342900">
              <a:buFont typeface="+mj-lt"/>
              <a:buAutoNum type="arabicPeriod"/>
            </a:pPr>
            <a:r>
              <a:rPr lang="en-US" altLang="ko-KR" sz="2000" dirty="0"/>
              <a:t>From </a:t>
            </a:r>
            <a:r>
              <a:rPr lang="en-US" altLang="ko-KR" sz="2000" b="1" dirty="0">
                <a:solidFill>
                  <a:srgbClr val="FF0000"/>
                </a:solidFill>
              </a:rPr>
              <a:t>NUC 1</a:t>
            </a:r>
            <a:r>
              <a:rPr lang="en-US" altLang="ko-KR" sz="2000" dirty="0"/>
              <a:t> :</a:t>
            </a:r>
          </a:p>
          <a:p>
            <a:pPr marL="742950" lvl="1" indent="-285750">
              <a:buFont typeface="Consolas" panose="020B0609020204030204" pitchFamily="49" charset="0"/>
              <a:buChar char="$"/>
            </a:pPr>
            <a:r>
              <a:rPr lang="en-US" altLang="ko-KR" dirty="0" err="1">
                <a:latin typeface="Consolas" panose="020B0609020204030204" pitchFamily="49" charset="0"/>
              </a:rPr>
              <a:t>sudo</a:t>
            </a:r>
            <a:r>
              <a:rPr lang="en-US" altLang="ko-KR" dirty="0">
                <a:latin typeface="Consolas" panose="020B0609020204030204" pitchFamily="49" charset="0"/>
              </a:rPr>
              <a:t> hostname nuc01</a:t>
            </a:r>
          </a:p>
          <a:p>
            <a:pPr marL="342900" indent="-342900">
              <a:buFont typeface="+mj-lt"/>
              <a:buAutoNum type="arabicPeriod"/>
            </a:pPr>
            <a:r>
              <a:rPr lang="en-US" altLang="ko-KR" sz="2000" dirty="0"/>
              <a:t>From </a:t>
            </a:r>
            <a:r>
              <a:rPr lang="en-US" altLang="ko-KR" sz="2000" b="1" dirty="0">
                <a:solidFill>
                  <a:srgbClr val="FF0000"/>
                </a:solidFill>
              </a:rPr>
              <a:t>NUC 2</a:t>
            </a:r>
            <a:r>
              <a:rPr lang="en-US" altLang="ko-KR" sz="2000" dirty="0"/>
              <a:t> :</a:t>
            </a:r>
          </a:p>
          <a:p>
            <a:pPr marL="742950" lvl="1" indent="-285750">
              <a:buFont typeface="Consolas" panose="020B0609020204030204" pitchFamily="49" charset="0"/>
              <a:buChar char="$"/>
            </a:pPr>
            <a:r>
              <a:rPr lang="en-US" altLang="ko-KR" dirty="0" err="1">
                <a:latin typeface="Consolas" panose="020B0609020204030204" pitchFamily="49" charset="0"/>
              </a:rPr>
              <a:t>sudo</a:t>
            </a:r>
            <a:r>
              <a:rPr lang="en-US" altLang="ko-KR" dirty="0">
                <a:latin typeface="Consolas" panose="020B0609020204030204" pitchFamily="49" charset="0"/>
              </a:rPr>
              <a:t> hostname </a:t>
            </a:r>
            <a:r>
              <a:rPr lang="en-US" altLang="ko-KR" dirty="0" smtClean="0">
                <a:latin typeface="Consolas" panose="020B0609020204030204" pitchFamily="49" charset="0"/>
              </a:rPr>
              <a:t>nuc02</a:t>
            </a:r>
          </a:p>
          <a:p>
            <a:pPr marL="342900" indent="-342900">
              <a:buFont typeface="+mj-lt"/>
              <a:buAutoNum type="arabicPeriod"/>
            </a:pPr>
            <a:r>
              <a:rPr lang="en-US" altLang="ko-KR" sz="2000" dirty="0"/>
              <a:t>From </a:t>
            </a:r>
            <a:r>
              <a:rPr lang="en-US" altLang="ko-KR" sz="2000" b="1" dirty="0">
                <a:solidFill>
                  <a:srgbClr val="FF0000"/>
                </a:solidFill>
              </a:rPr>
              <a:t>NUC </a:t>
            </a:r>
            <a:r>
              <a:rPr lang="en-US" altLang="ko-KR" sz="2000" b="1" dirty="0" smtClean="0">
                <a:solidFill>
                  <a:srgbClr val="FF0000"/>
                </a:solidFill>
              </a:rPr>
              <a:t>3 </a:t>
            </a:r>
            <a:r>
              <a:rPr lang="en-US" altLang="ko-KR" sz="2000" b="1" dirty="0">
                <a:solidFill>
                  <a:srgbClr val="FF0000"/>
                </a:solidFill>
              </a:rPr>
              <a:t>:</a:t>
            </a:r>
          </a:p>
          <a:p>
            <a:pPr marL="742950" lvl="1" indent="-285750">
              <a:buFont typeface="Consolas" panose="020B0609020204030204" pitchFamily="49" charset="0"/>
              <a:buChar char="$"/>
            </a:pPr>
            <a:r>
              <a:rPr lang="en-US" altLang="ko-KR" dirty="0" err="1">
                <a:latin typeface="Consolas" panose="020B0609020204030204" pitchFamily="49" charset="0"/>
              </a:rPr>
              <a:t>sudo</a:t>
            </a:r>
            <a:r>
              <a:rPr lang="en-US" altLang="ko-KR" dirty="0">
                <a:latin typeface="Consolas" panose="020B0609020204030204" pitchFamily="49" charset="0"/>
              </a:rPr>
              <a:t> hostname </a:t>
            </a:r>
            <a:r>
              <a:rPr lang="en-US" altLang="ko-KR" dirty="0" smtClean="0">
                <a:latin typeface="Consolas" panose="020B0609020204030204" pitchFamily="49" charset="0"/>
              </a:rPr>
              <a:t>nuc03</a:t>
            </a:r>
          </a:p>
          <a:p>
            <a:pPr lvl="1"/>
            <a:endParaRPr lang="en-US" altLang="ko-KR" dirty="0" smtClean="0">
              <a:latin typeface="Consolas" panose="020B0609020204030204" pitchFamily="49" charset="0"/>
            </a:endParaRPr>
          </a:p>
          <a:p>
            <a:pPr marL="342900" indent="-342900">
              <a:buFont typeface="+mj-lt"/>
              <a:buAutoNum type="arabicPeriod"/>
            </a:pPr>
            <a:r>
              <a:rPr lang="en-US" altLang="ko-KR" sz="2000" dirty="0" smtClean="0"/>
              <a:t>Edit </a:t>
            </a:r>
            <a:r>
              <a:rPr lang="en-US" altLang="ko-KR" sz="2000" dirty="0"/>
              <a:t>/</a:t>
            </a:r>
            <a:r>
              <a:rPr lang="en-US" altLang="ko-KR" sz="2000" dirty="0" err="1"/>
              <a:t>etc</a:t>
            </a:r>
            <a:r>
              <a:rPr lang="en-US" altLang="ko-KR" sz="2000" dirty="0"/>
              <a:t>/hosts from </a:t>
            </a:r>
            <a:r>
              <a:rPr lang="en-US" altLang="ko-KR" sz="2000" b="1" dirty="0">
                <a:solidFill>
                  <a:srgbClr val="FF0000"/>
                </a:solidFill>
              </a:rPr>
              <a:t>all NUCs</a:t>
            </a:r>
            <a:r>
              <a:rPr lang="en-US" altLang="ko-KR" sz="2000" dirty="0"/>
              <a:t> :</a:t>
            </a:r>
          </a:p>
          <a:p>
            <a:pPr marL="742950" lvl="1" indent="-285750">
              <a:buFont typeface="Consolas" panose="020B0609020204030204" pitchFamily="49" charset="0"/>
              <a:buChar char="$"/>
            </a:pPr>
            <a:r>
              <a:rPr lang="en-US" altLang="ko-KR" dirty="0" err="1">
                <a:latin typeface="Consolas" panose="020B0609020204030204" pitchFamily="49" charset="0"/>
              </a:rPr>
              <a:t>sudo</a:t>
            </a:r>
            <a:r>
              <a:rPr lang="en-US" altLang="ko-KR" dirty="0">
                <a:latin typeface="Consolas" panose="020B0609020204030204" pitchFamily="49" charset="0"/>
              </a:rPr>
              <a:t> vi /</a:t>
            </a:r>
            <a:r>
              <a:rPr lang="en-US" altLang="ko-KR" dirty="0" err="1">
                <a:latin typeface="Consolas" panose="020B0609020204030204" pitchFamily="49" charset="0"/>
              </a:rPr>
              <a:t>etc</a:t>
            </a:r>
            <a:r>
              <a:rPr lang="en-US" altLang="ko-KR" dirty="0">
                <a:latin typeface="Consolas" panose="020B0609020204030204" pitchFamily="49" charset="0"/>
              </a:rPr>
              <a:t>/hosts</a:t>
            </a:r>
          </a:p>
          <a:p>
            <a:pPr marL="342900" indent="-342900">
              <a:buFont typeface="+mj-lt"/>
              <a:buAutoNum type="arabicPeriod"/>
            </a:pPr>
            <a:r>
              <a:rPr lang="en-US" altLang="ko-KR" sz="2000" dirty="0"/>
              <a:t>Append the following context into /</a:t>
            </a:r>
            <a:r>
              <a:rPr lang="en-US" altLang="ko-KR" sz="2000" dirty="0" err="1"/>
              <a:t>etc</a:t>
            </a:r>
            <a:r>
              <a:rPr lang="en-US" altLang="ko-KR" sz="2000" dirty="0"/>
              <a:t>/hosts :</a:t>
            </a:r>
          </a:p>
          <a:p>
            <a:r>
              <a:rPr lang="en-US" altLang="ko-KR" dirty="0">
                <a:solidFill>
                  <a:srgbClr val="FF0000"/>
                </a:solidFill>
                <a:latin typeface="Consolas" panose="020B0609020204030204" pitchFamily="49" charset="0"/>
              </a:rPr>
              <a:t>	</a:t>
            </a:r>
            <a:r>
              <a:rPr lang="en-US" altLang="ko-KR" dirty="0">
                <a:latin typeface="Consolas" panose="020B0609020204030204" pitchFamily="49" charset="0"/>
              </a:rPr>
              <a:t>127.0.0.1	localhost</a:t>
            </a:r>
          </a:p>
          <a:p>
            <a:r>
              <a:rPr lang="en-US" altLang="ko-KR" dirty="0">
                <a:solidFill>
                  <a:srgbClr val="FF0000"/>
                </a:solidFill>
                <a:latin typeface="Consolas" panose="020B0609020204030204" pitchFamily="49" charset="0"/>
              </a:rPr>
              <a:t>	</a:t>
            </a:r>
            <a:r>
              <a:rPr lang="en-US" altLang="ko-KR" dirty="0" smtClean="0">
                <a:solidFill>
                  <a:srgbClr val="0070C0"/>
                </a:solidFill>
                <a:latin typeface="Consolas" panose="020B0609020204030204" pitchFamily="49" charset="0"/>
              </a:rPr>
              <a:t>IP </a:t>
            </a:r>
            <a:r>
              <a:rPr lang="en-US" altLang="ko-KR" dirty="0">
                <a:solidFill>
                  <a:srgbClr val="0070C0"/>
                </a:solidFill>
                <a:latin typeface="Consolas" panose="020B0609020204030204" pitchFamily="49" charset="0"/>
              </a:rPr>
              <a:t>Address of NUC </a:t>
            </a:r>
            <a:r>
              <a:rPr lang="en-US" altLang="ko-KR" dirty="0" smtClean="0">
                <a:solidFill>
                  <a:srgbClr val="0070C0"/>
                </a:solidFill>
                <a:latin typeface="Consolas" panose="020B0609020204030204" pitchFamily="49" charset="0"/>
              </a:rPr>
              <a:t>1  </a:t>
            </a:r>
            <a:r>
              <a:rPr lang="en-US" altLang="ko-KR" dirty="0">
                <a:solidFill>
                  <a:srgbClr val="FF0000"/>
                </a:solidFill>
                <a:latin typeface="Consolas" panose="020B0609020204030204" pitchFamily="49" charset="0"/>
              </a:rPr>
              <a:t>nuc01</a:t>
            </a:r>
          </a:p>
          <a:p>
            <a:r>
              <a:rPr lang="en-US" altLang="ko-KR" dirty="0">
                <a:solidFill>
                  <a:srgbClr val="FF0000"/>
                </a:solidFill>
                <a:latin typeface="Consolas" panose="020B0609020204030204" pitchFamily="49" charset="0"/>
              </a:rPr>
              <a:t>	</a:t>
            </a:r>
            <a:r>
              <a:rPr lang="en-US" altLang="ko-KR" dirty="0">
                <a:solidFill>
                  <a:srgbClr val="0070C0"/>
                </a:solidFill>
                <a:latin typeface="Consolas" panose="020B0609020204030204" pitchFamily="49" charset="0"/>
              </a:rPr>
              <a:t>IP Address of NUC 2  </a:t>
            </a:r>
            <a:r>
              <a:rPr lang="en-US" altLang="ko-KR" dirty="0" smtClean="0">
                <a:solidFill>
                  <a:srgbClr val="FF0000"/>
                </a:solidFill>
                <a:latin typeface="Consolas" panose="020B0609020204030204" pitchFamily="49" charset="0"/>
              </a:rPr>
              <a:t>nuc02</a:t>
            </a:r>
          </a:p>
          <a:p>
            <a:r>
              <a:rPr lang="en-US" altLang="ko-KR" dirty="0">
                <a:solidFill>
                  <a:srgbClr val="FF0000"/>
                </a:solidFill>
                <a:latin typeface="Consolas" panose="020B0609020204030204" pitchFamily="49" charset="0"/>
              </a:rPr>
              <a:t>	</a:t>
            </a:r>
            <a:r>
              <a:rPr lang="en-US" altLang="ko-KR" dirty="0">
                <a:solidFill>
                  <a:srgbClr val="0070C0"/>
                </a:solidFill>
                <a:latin typeface="Consolas" panose="020B0609020204030204" pitchFamily="49" charset="0"/>
              </a:rPr>
              <a:t>IP Address of NUC 3  </a:t>
            </a:r>
            <a:r>
              <a:rPr lang="en-US" altLang="ko-KR" dirty="0" smtClean="0">
                <a:solidFill>
                  <a:srgbClr val="FF0000"/>
                </a:solidFill>
                <a:latin typeface="Consolas" panose="020B0609020204030204" pitchFamily="49" charset="0"/>
              </a:rPr>
              <a:t>nuc03</a:t>
            </a:r>
            <a:endParaRPr lang="ko-KR" altLang="en-US" dirty="0">
              <a:solidFill>
                <a:srgbClr val="FF0000"/>
              </a:solidFill>
              <a:latin typeface="Consolas" panose="020B0609020204030204" pitchFamily="49" charset="0"/>
            </a:endParaRPr>
          </a:p>
          <a:p>
            <a:endParaRPr lang="ko-KR" altLang="en-US" dirty="0">
              <a:solidFill>
                <a:srgbClr val="FF0000"/>
              </a:solidFill>
              <a:latin typeface="Consolas" panose="020B0609020204030204" pitchFamily="49" charset="0"/>
            </a:endParaRPr>
          </a:p>
        </p:txBody>
      </p:sp>
    </p:spTree>
    <p:extLst>
      <p:ext uri="{BB962C8B-B14F-4D97-AF65-F5344CB8AC3E}">
        <p14:creationId xmlns:p14="http://schemas.microsoft.com/office/powerpoint/2010/main" val="348618170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모서리가 둥근 직사각형 44"/>
          <p:cNvSpPr/>
          <p:nvPr/>
        </p:nvSpPr>
        <p:spPr>
          <a:xfrm>
            <a:off x="1638965" y="1504491"/>
            <a:ext cx="6299608" cy="2924815"/>
          </a:xfrm>
          <a:prstGeom prst="roundRect">
            <a:avLst/>
          </a:prstGeom>
          <a:gradFill flip="none" rotWithShape="1">
            <a:gsLst>
              <a:gs pos="0">
                <a:schemeClr val="accent6">
                  <a:lumMod val="0"/>
                  <a:lumOff val="100000"/>
                </a:schemeClr>
              </a:gs>
              <a:gs pos="35000">
                <a:schemeClr val="accent6">
                  <a:lumMod val="0"/>
                  <a:lumOff val="100000"/>
                </a:schemeClr>
              </a:gs>
              <a:gs pos="100000">
                <a:schemeClr val="accent6">
                  <a:lumMod val="100000"/>
                </a:schemeClr>
              </a:gs>
            </a:gsLst>
            <a:path path="circle">
              <a:fillToRect l="50000" t="-80000" r="50000" b="180000"/>
            </a:path>
            <a:tileRect/>
          </a:gradFill>
          <a:ln w="508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kumimoji="0" lang="ko-KR" altLang="en-US" sz="1013">
              <a:solidFill>
                <a:prstClr val="white"/>
              </a:solidFill>
              <a:latin typeface="Comic Sans MS" panose="030F0702030302020204" pitchFamily="66" charset="0"/>
            </a:endParaRPr>
          </a:p>
        </p:txBody>
      </p:sp>
      <p:sp>
        <p:nvSpPr>
          <p:cNvPr id="60" name="TextBox 59"/>
          <p:cNvSpPr txBox="1"/>
          <p:nvPr/>
        </p:nvSpPr>
        <p:spPr>
          <a:xfrm>
            <a:off x="1851518" y="4045192"/>
            <a:ext cx="2025298" cy="338554"/>
          </a:xfrm>
          <a:prstGeom prst="rect">
            <a:avLst/>
          </a:prstGeom>
          <a:noFill/>
        </p:spPr>
        <p:txBody>
          <a:bodyPr wrap="none" rtlCol="0">
            <a:spAutoFit/>
          </a:bodyPr>
          <a:lstStyle/>
          <a:p>
            <a:r>
              <a:rPr lang="en-US" altLang="ko-KR" sz="1600" b="1" i="1" dirty="0" smtClean="0">
                <a:solidFill>
                  <a:schemeClr val="accent1">
                    <a:lumMod val="50000"/>
                  </a:schemeClr>
                </a:solidFill>
              </a:rPr>
              <a:t>Cluster Resource Pool</a:t>
            </a:r>
            <a:endParaRPr lang="en-US" altLang="ko-KR" sz="1600" b="1" i="1" dirty="0">
              <a:solidFill>
                <a:schemeClr val="accent1">
                  <a:lumMod val="50000"/>
                </a:schemeClr>
              </a:solidFill>
            </a:endParaRPr>
          </a:p>
        </p:txBody>
      </p:sp>
      <p:grpSp>
        <p:nvGrpSpPr>
          <p:cNvPr id="110" name="그룹 109"/>
          <p:cNvGrpSpPr/>
          <p:nvPr/>
        </p:nvGrpSpPr>
        <p:grpSpPr>
          <a:xfrm>
            <a:off x="2139593" y="4222801"/>
            <a:ext cx="5118359" cy="2314983"/>
            <a:chOff x="2139593" y="4222801"/>
            <a:chExt cx="5118359" cy="2314983"/>
          </a:xfrm>
        </p:grpSpPr>
        <p:grpSp>
          <p:nvGrpSpPr>
            <p:cNvPr id="30" name="그룹 29"/>
            <p:cNvGrpSpPr/>
            <p:nvPr/>
          </p:nvGrpSpPr>
          <p:grpSpPr>
            <a:xfrm>
              <a:off x="2139593" y="4969282"/>
              <a:ext cx="1984326" cy="1568502"/>
              <a:chOff x="1768401" y="5250093"/>
              <a:chExt cx="1984326" cy="1568502"/>
            </a:xfrm>
          </p:grpSpPr>
          <p:pic>
            <p:nvPicPr>
              <p:cNvPr id="50" name="그림 49"/>
              <p:cNvPicPr>
                <a:picLocks noChangeAspect="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6809" r="9296"/>
              <a:stretch/>
            </p:blipFill>
            <p:spPr>
              <a:xfrm>
                <a:off x="2098577" y="5330308"/>
                <a:ext cx="1493670" cy="982016"/>
              </a:xfrm>
              <a:prstGeom prst="rect">
                <a:avLst/>
              </a:prstGeom>
            </p:spPr>
          </p:pic>
          <p:pic>
            <p:nvPicPr>
              <p:cNvPr id="51" name="Picture 2" descr="kubernetes logo pngì ëí ì´ë¯¸ì§ ê²ìê²°ê³¼"/>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92975" y="5250093"/>
                <a:ext cx="671684" cy="671684"/>
              </a:xfrm>
              <a:prstGeom prst="rect">
                <a:avLst/>
              </a:prstGeom>
              <a:noFill/>
              <a:extLst>
                <a:ext uri="{909E8E84-426E-40DD-AFC4-6F175D3DCCD1}">
                  <a14:hiddenFill xmlns:a14="http://schemas.microsoft.com/office/drawing/2010/main">
                    <a:solidFill>
                      <a:srgbClr val="FFFFFF"/>
                    </a:solidFill>
                  </a14:hiddenFill>
                </a:ext>
              </a:extLst>
            </p:spPr>
          </p:pic>
          <p:sp>
            <p:nvSpPr>
              <p:cNvPr id="52" name="TextBox 51"/>
              <p:cNvSpPr txBox="1"/>
              <p:nvPr/>
            </p:nvSpPr>
            <p:spPr>
              <a:xfrm>
                <a:off x="1768401" y="6233820"/>
                <a:ext cx="1984326" cy="584775"/>
              </a:xfrm>
              <a:prstGeom prst="rect">
                <a:avLst/>
              </a:prstGeom>
              <a:noFill/>
            </p:spPr>
            <p:txBody>
              <a:bodyPr wrap="none" rtlCol="0">
                <a:spAutoFit/>
              </a:bodyPr>
              <a:lstStyle/>
              <a:p>
                <a:pPr algn="ctr"/>
                <a:r>
                  <a:rPr lang="en-US" altLang="ko-KR" sz="1600" b="1" dirty="0" err="1" smtClean="0">
                    <a:solidFill>
                      <a:prstClr val="black"/>
                    </a:solidFill>
                  </a:rPr>
                  <a:t>Kubernetes</a:t>
                </a:r>
                <a:r>
                  <a:rPr lang="en-US" altLang="ko-KR" sz="1600" b="1" dirty="0" smtClean="0">
                    <a:solidFill>
                      <a:prstClr val="black"/>
                    </a:solidFill>
                  </a:rPr>
                  <a:t> Worker 1</a:t>
                </a:r>
              </a:p>
              <a:p>
                <a:pPr algn="ctr"/>
                <a:r>
                  <a:rPr lang="en-US" altLang="ko-KR" sz="1600" b="1" dirty="0" smtClean="0">
                    <a:solidFill>
                      <a:prstClr val="black"/>
                    </a:solidFill>
                  </a:rPr>
                  <a:t>(NUC 2)</a:t>
                </a:r>
                <a:endParaRPr lang="en-US" altLang="ko-KR" sz="1600" b="1" dirty="0">
                  <a:solidFill>
                    <a:prstClr val="black"/>
                  </a:solidFill>
                </a:endParaRPr>
              </a:p>
            </p:txBody>
          </p:sp>
        </p:grpSp>
        <p:grpSp>
          <p:nvGrpSpPr>
            <p:cNvPr id="39" name="그룹 38"/>
            <p:cNvGrpSpPr/>
            <p:nvPr/>
          </p:nvGrpSpPr>
          <p:grpSpPr>
            <a:xfrm>
              <a:off x="3936447" y="4222801"/>
              <a:ext cx="3226476" cy="1152783"/>
              <a:chOff x="3565255" y="4440241"/>
              <a:chExt cx="3226476" cy="1152783"/>
            </a:xfrm>
          </p:grpSpPr>
          <p:pic>
            <p:nvPicPr>
              <p:cNvPr id="46" name="그림 45"/>
              <p:cNvPicPr>
                <a:picLocks noChangeAspect="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6809" r="9296"/>
              <a:stretch/>
            </p:blipFill>
            <p:spPr>
              <a:xfrm>
                <a:off x="3565255" y="4611008"/>
                <a:ext cx="1493670" cy="982016"/>
              </a:xfrm>
              <a:prstGeom prst="rect">
                <a:avLst/>
              </a:prstGeom>
            </p:spPr>
          </p:pic>
          <p:pic>
            <p:nvPicPr>
              <p:cNvPr id="47" name="Picture 2" descr="kubernetes logo pngì ëí ì´ë¯¸ì§ ê²ìê²°ê³¼"/>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89988" y="4440241"/>
                <a:ext cx="671684" cy="671684"/>
              </a:xfrm>
              <a:prstGeom prst="rect">
                <a:avLst/>
              </a:prstGeom>
              <a:noFill/>
              <a:extLst>
                <a:ext uri="{909E8E84-426E-40DD-AFC4-6F175D3DCCD1}">
                  <a14:hiddenFill xmlns:a14="http://schemas.microsoft.com/office/drawing/2010/main">
                    <a:solidFill>
                      <a:srgbClr val="FFFFFF"/>
                    </a:solidFill>
                  </a14:hiddenFill>
                </a:ext>
              </a:extLst>
            </p:spPr>
          </p:pic>
          <p:sp>
            <p:nvSpPr>
              <p:cNvPr id="53" name="TextBox 52"/>
              <p:cNvSpPr txBox="1"/>
              <p:nvPr/>
            </p:nvSpPr>
            <p:spPr>
              <a:xfrm>
                <a:off x="4984506" y="4658413"/>
                <a:ext cx="1807225" cy="584775"/>
              </a:xfrm>
              <a:prstGeom prst="rect">
                <a:avLst/>
              </a:prstGeom>
              <a:noFill/>
            </p:spPr>
            <p:txBody>
              <a:bodyPr wrap="none" rtlCol="0">
                <a:spAutoFit/>
              </a:bodyPr>
              <a:lstStyle/>
              <a:p>
                <a:pPr algn="ctr"/>
                <a:r>
                  <a:rPr lang="en-US" altLang="ko-KR" sz="1600" b="1" dirty="0" err="1" smtClean="0">
                    <a:solidFill>
                      <a:prstClr val="black"/>
                    </a:solidFill>
                  </a:rPr>
                  <a:t>Kubernetes</a:t>
                </a:r>
                <a:r>
                  <a:rPr lang="en-US" altLang="ko-KR" sz="1600" b="1" dirty="0" smtClean="0">
                    <a:solidFill>
                      <a:prstClr val="black"/>
                    </a:solidFill>
                  </a:rPr>
                  <a:t> Master</a:t>
                </a:r>
                <a:r>
                  <a:rPr lang="en-US" altLang="ko-KR" sz="1600" b="1" dirty="0">
                    <a:solidFill>
                      <a:prstClr val="black"/>
                    </a:solidFill>
                  </a:rPr>
                  <a:t/>
                </a:r>
                <a:br>
                  <a:rPr lang="en-US" altLang="ko-KR" sz="1600" b="1" dirty="0">
                    <a:solidFill>
                      <a:prstClr val="black"/>
                    </a:solidFill>
                  </a:rPr>
                </a:br>
                <a:r>
                  <a:rPr lang="en-US" altLang="ko-KR" sz="1600" b="1" dirty="0">
                    <a:solidFill>
                      <a:prstClr val="black"/>
                    </a:solidFill>
                  </a:rPr>
                  <a:t>(NUC </a:t>
                </a:r>
                <a:r>
                  <a:rPr lang="en-US" altLang="ko-KR" sz="1600" b="1" dirty="0" smtClean="0">
                    <a:solidFill>
                      <a:prstClr val="black"/>
                    </a:solidFill>
                  </a:rPr>
                  <a:t>1)</a:t>
                </a:r>
                <a:endParaRPr lang="en-US" altLang="ko-KR" sz="1600" b="1" dirty="0">
                  <a:solidFill>
                    <a:prstClr val="black"/>
                  </a:solidFill>
                </a:endParaRPr>
              </a:p>
            </p:txBody>
          </p:sp>
        </p:grpSp>
        <p:grpSp>
          <p:nvGrpSpPr>
            <p:cNvPr id="29" name="그룹 28"/>
            <p:cNvGrpSpPr/>
            <p:nvPr/>
          </p:nvGrpSpPr>
          <p:grpSpPr>
            <a:xfrm>
              <a:off x="5273626" y="4942327"/>
              <a:ext cx="1984326" cy="1555955"/>
              <a:chOff x="4902434" y="5223138"/>
              <a:chExt cx="1984326" cy="1555955"/>
            </a:xfrm>
          </p:grpSpPr>
          <p:pic>
            <p:nvPicPr>
              <p:cNvPr id="55" name="그림 54"/>
              <p:cNvPicPr>
                <a:picLocks noChangeAspect="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6809" r="9296"/>
              <a:stretch/>
            </p:blipFill>
            <p:spPr>
              <a:xfrm>
                <a:off x="5147762" y="5303353"/>
                <a:ext cx="1493670" cy="982016"/>
              </a:xfrm>
              <a:prstGeom prst="rect">
                <a:avLst/>
              </a:prstGeom>
            </p:spPr>
          </p:pic>
          <p:pic>
            <p:nvPicPr>
              <p:cNvPr id="56" name="Picture 2" descr="kubernetes logo pngì ëí ì´ë¯¸ì§ ê²ìê²°ê³¼"/>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42160" y="5223138"/>
                <a:ext cx="671684" cy="671684"/>
              </a:xfrm>
              <a:prstGeom prst="rect">
                <a:avLst/>
              </a:prstGeom>
              <a:noFill/>
              <a:extLst>
                <a:ext uri="{909E8E84-426E-40DD-AFC4-6F175D3DCCD1}">
                  <a14:hiddenFill xmlns:a14="http://schemas.microsoft.com/office/drawing/2010/main">
                    <a:solidFill>
                      <a:srgbClr val="FFFFFF"/>
                    </a:solidFill>
                  </a14:hiddenFill>
                </a:ext>
              </a:extLst>
            </p:spPr>
          </p:pic>
          <p:sp>
            <p:nvSpPr>
              <p:cNvPr id="57" name="TextBox 56"/>
              <p:cNvSpPr txBox="1"/>
              <p:nvPr/>
            </p:nvSpPr>
            <p:spPr>
              <a:xfrm>
                <a:off x="4902434" y="6194318"/>
                <a:ext cx="1984326" cy="584775"/>
              </a:xfrm>
              <a:prstGeom prst="rect">
                <a:avLst/>
              </a:prstGeom>
              <a:noFill/>
            </p:spPr>
            <p:txBody>
              <a:bodyPr wrap="none" rtlCol="0">
                <a:spAutoFit/>
              </a:bodyPr>
              <a:lstStyle/>
              <a:p>
                <a:pPr algn="ctr"/>
                <a:r>
                  <a:rPr lang="en-US" altLang="ko-KR" sz="1600" b="1" dirty="0" err="1" smtClean="0">
                    <a:solidFill>
                      <a:prstClr val="black"/>
                    </a:solidFill>
                  </a:rPr>
                  <a:t>Kubernetes</a:t>
                </a:r>
                <a:r>
                  <a:rPr lang="en-US" altLang="ko-KR" sz="1600" b="1" dirty="0" smtClean="0">
                    <a:solidFill>
                      <a:prstClr val="black"/>
                    </a:solidFill>
                  </a:rPr>
                  <a:t> Worker 2</a:t>
                </a:r>
              </a:p>
              <a:p>
                <a:pPr algn="ctr"/>
                <a:r>
                  <a:rPr lang="en-US" altLang="ko-KR" sz="1600" b="1" dirty="0">
                    <a:solidFill>
                      <a:prstClr val="black"/>
                    </a:solidFill>
                  </a:rPr>
                  <a:t>(NUC </a:t>
                </a:r>
                <a:r>
                  <a:rPr lang="en-US" altLang="ko-KR" sz="1600" b="1" dirty="0" smtClean="0">
                    <a:solidFill>
                      <a:prstClr val="black"/>
                    </a:solidFill>
                  </a:rPr>
                  <a:t>3)</a:t>
                </a:r>
                <a:endParaRPr lang="en-US" altLang="ko-KR" sz="1600" b="1" dirty="0">
                  <a:solidFill>
                    <a:prstClr val="black"/>
                  </a:solidFill>
                </a:endParaRPr>
              </a:p>
            </p:txBody>
          </p:sp>
        </p:grpSp>
        <p:pic>
          <p:nvPicPr>
            <p:cNvPr id="58" name="Picture 4" descr="illustrations of network switchì ëí ì´ë¯¸ì§ ê²ìê²°ê³¼"/>
            <p:cNvPicPr>
              <a:picLocks noChangeAspect="1" noChangeArrowheads="1"/>
            </p:cNvPicPr>
            <p:nvPr/>
          </p:nvPicPr>
          <p:blipFill rotWithShape="1">
            <a:blip r:embed="rId4">
              <a:extLst>
                <a:ext uri="{28A0092B-C50C-407E-A947-70E740481C1C}">
                  <a14:useLocalDpi xmlns:a14="http://schemas.microsoft.com/office/drawing/2010/main" val="0"/>
                </a:ext>
              </a:extLst>
            </a:blip>
            <a:srcRect t="28691" b="34166"/>
            <a:stretch/>
          </p:blipFill>
          <p:spPr bwMode="auto">
            <a:xfrm>
              <a:off x="4111485" y="5558421"/>
              <a:ext cx="1165852" cy="466342"/>
            </a:xfrm>
            <a:prstGeom prst="rect">
              <a:avLst/>
            </a:prstGeom>
            <a:noFill/>
            <a:extLst>
              <a:ext uri="{909E8E84-426E-40DD-AFC4-6F175D3DCCD1}">
                <a14:hiddenFill xmlns:a14="http://schemas.microsoft.com/office/drawing/2010/main">
                  <a:solidFill>
                    <a:srgbClr val="FFFFFF"/>
                  </a:solidFill>
                </a14:hiddenFill>
              </a:ext>
            </a:extLst>
          </p:spPr>
        </p:pic>
        <p:sp>
          <p:nvSpPr>
            <p:cNvPr id="59" name="TextBox 58"/>
            <p:cNvSpPr txBox="1"/>
            <p:nvPr/>
          </p:nvSpPr>
          <p:spPr>
            <a:xfrm>
              <a:off x="4326540" y="5948084"/>
              <a:ext cx="747512" cy="338554"/>
            </a:xfrm>
            <a:prstGeom prst="rect">
              <a:avLst/>
            </a:prstGeom>
            <a:noFill/>
          </p:spPr>
          <p:txBody>
            <a:bodyPr wrap="none" rtlCol="0">
              <a:spAutoFit/>
            </a:bodyPr>
            <a:lstStyle/>
            <a:p>
              <a:r>
                <a:rPr lang="en-US" altLang="ko-KR" sz="1600" b="1" dirty="0" smtClean="0">
                  <a:solidFill>
                    <a:prstClr val="black"/>
                  </a:solidFill>
                </a:rPr>
                <a:t>Switch</a:t>
              </a:r>
              <a:endParaRPr lang="en-US" altLang="ko-KR" sz="1600" b="1" dirty="0">
                <a:solidFill>
                  <a:prstClr val="black"/>
                </a:solidFill>
              </a:endParaRPr>
            </a:p>
          </p:txBody>
        </p:sp>
        <p:cxnSp>
          <p:nvCxnSpPr>
            <p:cNvPr id="61" name="직선 연결선 60"/>
            <p:cNvCxnSpPr/>
            <p:nvPr/>
          </p:nvCxnSpPr>
          <p:spPr>
            <a:xfrm>
              <a:off x="3907968" y="5608856"/>
              <a:ext cx="356524" cy="181112"/>
            </a:xfrm>
            <a:prstGeom prst="line">
              <a:avLst/>
            </a:prstGeom>
            <a:ln w="381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2" name="직선 연결선 61"/>
            <p:cNvCxnSpPr>
              <a:stCxn id="55" idx="1"/>
            </p:cNvCxnSpPr>
            <p:nvPr/>
          </p:nvCxnSpPr>
          <p:spPr>
            <a:xfrm flipH="1">
              <a:off x="5162267" y="5513550"/>
              <a:ext cx="356687" cy="276418"/>
            </a:xfrm>
            <a:prstGeom prst="line">
              <a:avLst/>
            </a:prstGeom>
            <a:ln w="381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3" name="직선 연결선 62"/>
            <p:cNvCxnSpPr>
              <a:endCxn id="58" idx="0"/>
            </p:cNvCxnSpPr>
            <p:nvPr/>
          </p:nvCxnSpPr>
          <p:spPr>
            <a:xfrm flipH="1">
              <a:off x="4694411" y="5109785"/>
              <a:ext cx="1" cy="448636"/>
            </a:xfrm>
            <a:prstGeom prst="line">
              <a:avLst/>
            </a:prstGeom>
            <a:ln w="381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67" name="제목 1"/>
          <p:cNvSpPr txBox="1">
            <a:spLocks/>
          </p:cNvSpPr>
          <p:nvPr/>
        </p:nvSpPr>
        <p:spPr>
          <a:xfrm>
            <a:off x="7461" y="8"/>
            <a:ext cx="9144000" cy="584775"/>
          </a:xfrm>
          <a:prstGeom prst="rect">
            <a:avLst/>
          </a:prstGeom>
          <a:noFill/>
        </p:spPr>
        <p:txBody>
          <a:bodyPr wrap="square" rtlCol="0">
            <a:spAutoFit/>
          </a:bodyPr>
          <a:lstStyle>
            <a:defPPr>
              <a:defRPr lang="ko-KR"/>
            </a:defPPr>
            <a:lvl1pPr>
              <a:defRPr sz="3200">
                <a:solidFill>
                  <a:srgbClr val="0070C0"/>
                </a:solidFill>
                <a:latin typeface="+mj-ea"/>
                <a:ea typeface="+mj-ea"/>
              </a:defRPr>
            </a:lvl1pPr>
          </a:lstStyle>
          <a:p>
            <a:r>
              <a:rPr lang="en-US" altLang="ko-KR" dirty="0" smtClean="0"/>
              <a:t>Cluster </a:t>
            </a:r>
            <a:r>
              <a:rPr lang="en-US" altLang="ko-KR" dirty="0"/>
              <a:t>Lab: </a:t>
            </a:r>
            <a:r>
              <a:rPr lang="en-US" altLang="ko-KR" dirty="0" smtClean="0"/>
              <a:t>Concept</a:t>
            </a:r>
            <a:endParaRPr lang="ko-KR" altLang="en-US" dirty="0"/>
          </a:p>
        </p:txBody>
      </p:sp>
      <p:sp>
        <p:nvSpPr>
          <p:cNvPr id="72" name="정육면체 20"/>
          <p:cNvSpPr/>
          <p:nvPr/>
        </p:nvSpPr>
        <p:spPr>
          <a:xfrm>
            <a:off x="3600500" y="2372464"/>
            <a:ext cx="886506" cy="1253412"/>
          </a:xfrm>
          <a:prstGeom prst="cube">
            <a:avLst>
              <a:gd name="adj" fmla="val 13889"/>
            </a:avLst>
          </a:prstGeom>
          <a:solidFill>
            <a:schemeClr val="bg1"/>
          </a:solidFill>
          <a:ln w="25400">
            <a:solidFill>
              <a:srgbClr val="4485BB"/>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lang="ko-KR" altLang="en-US"/>
            </a:pPr>
            <a:endParaRPr lang="ko-KR" altLang="en-US" sz="1000"/>
          </a:p>
        </p:txBody>
      </p:sp>
      <p:pic>
        <p:nvPicPr>
          <p:cNvPr id="73" name="그림 72"/>
          <p:cNvPicPr>
            <a:picLocks noChangeAspect="1"/>
          </p:cNvPicPr>
          <p:nvPr/>
        </p:nvPicPr>
        <p:blipFill rotWithShape="1">
          <a:blip r:embed="rId5"/>
          <a:srcRect l="11840" t="14430" r="10640" b="36360"/>
          <a:stretch>
            <a:fillRect/>
          </a:stretch>
        </p:blipFill>
        <p:spPr>
          <a:xfrm>
            <a:off x="3358812" y="3344570"/>
            <a:ext cx="773818" cy="438319"/>
          </a:xfrm>
          <a:prstGeom prst="rect">
            <a:avLst/>
          </a:prstGeom>
        </p:spPr>
      </p:pic>
      <p:sp>
        <p:nvSpPr>
          <p:cNvPr id="75" name="정육면체 20"/>
          <p:cNvSpPr/>
          <p:nvPr/>
        </p:nvSpPr>
        <p:spPr>
          <a:xfrm>
            <a:off x="5282022" y="2345545"/>
            <a:ext cx="886506" cy="1253412"/>
          </a:xfrm>
          <a:prstGeom prst="cube">
            <a:avLst>
              <a:gd name="adj" fmla="val 13889"/>
            </a:avLst>
          </a:prstGeom>
          <a:solidFill>
            <a:schemeClr val="bg1"/>
          </a:solidFill>
          <a:ln w="25400">
            <a:solidFill>
              <a:srgbClr val="4485BB"/>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lang="ko-KR" altLang="en-US"/>
            </a:pPr>
            <a:endParaRPr lang="ko-KR" altLang="en-US" sz="1000"/>
          </a:p>
        </p:txBody>
      </p:sp>
      <p:pic>
        <p:nvPicPr>
          <p:cNvPr id="77" name="그림 76"/>
          <p:cNvPicPr>
            <a:picLocks noChangeAspect="1"/>
          </p:cNvPicPr>
          <p:nvPr/>
        </p:nvPicPr>
        <p:blipFill rotWithShape="1">
          <a:blip r:embed="rId6"/>
          <a:stretch>
            <a:fillRect/>
          </a:stretch>
        </p:blipFill>
        <p:spPr>
          <a:xfrm>
            <a:off x="5386167" y="2858346"/>
            <a:ext cx="541377" cy="541377"/>
          </a:xfrm>
          <a:prstGeom prst="rect">
            <a:avLst/>
          </a:prstGeom>
        </p:spPr>
      </p:pic>
      <p:cxnSp>
        <p:nvCxnSpPr>
          <p:cNvPr id="78" name="직선 연결선 77"/>
          <p:cNvCxnSpPr/>
          <p:nvPr/>
        </p:nvCxnSpPr>
        <p:spPr>
          <a:xfrm>
            <a:off x="4503211" y="2993505"/>
            <a:ext cx="770415" cy="6113"/>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9" name="직선 연결선 78"/>
          <p:cNvCxnSpPr/>
          <p:nvPr/>
        </p:nvCxnSpPr>
        <p:spPr>
          <a:xfrm flipH="1">
            <a:off x="2830596" y="2935802"/>
            <a:ext cx="769905" cy="16057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pic>
        <p:nvPicPr>
          <p:cNvPr id="81" name="그림 80"/>
          <p:cNvPicPr>
            <a:picLocks noChangeAspect="1"/>
          </p:cNvPicPr>
          <p:nvPr/>
        </p:nvPicPr>
        <p:blipFill rotWithShape="1">
          <a:blip r:embed="rId7"/>
          <a:stretch>
            <a:fillRect/>
          </a:stretch>
        </p:blipFill>
        <p:spPr>
          <a:xfrm>
            <a:off x="3727876" y="2667054"/>
            <a:ext cx="533411" cy="539929"/>
          </a:xfrm>
          <a:prstGeom prst="rect">
            <a:avLst/>
          </a:prstGeom>
        </p:spPr>
      </p:pic>
      <p:pic>
        <p:nvPicPr>
          <p:cNvPr id="95" name="그림 94"/>
          <p:cNvPicPr>
            <a:picLocks noChangeAspect="1"/>
          </p:cNvPicPr>
          <p:nvPr/>
        </p:nvPicPr>
        <p:blipFill rotWithShape="1">
          <a:blip r:embed="rId5"/>
          <a:srcRect l="11840" t="14430" r="10640" b="36360"/>
          <a:stretch>
            <a:fillRect/>
          </a:stretch>
        </p:blipFill>
        <p:spPr>
          <a:xfrm>
            <a:off x="4927646" y="3382877"/>
            <a:ext cx="773818" cy="438319"/>
          </a:xfrm>
          <a:prstGeom prst="rect">
            <a:avLst/>
          </a:prstGeom>
        </p:spPr>
      </p:pic>
      <p:grpSp>
        <p:nvGrpSpPr>
          <p:cNvPr id="103" name="그룹 102"/>
          <p:cNvGrpSpPr/>
          <p:nvPr/>
        </p:nvGrpSpPr>
        <p:grpSpPr>
          <a:xfrm>
            <a:off x="5148575" y="733828"/>
            <a:ext cx="1342782" cy="1342782"/>
            <a:chOff x="4265005" y="908318"/>
            <a:chExt cx="1342782" cy="1342782"/>
          </a:xfrm>
        </p:grpSpPr>
        <p:grpSp>
          <p:nvGrpSpPr>
            <p:cNvPr id="104" name="Group 52"/>
            <p:cNvGrpSpPr/>
            <p:nvPr/>
          </p:nvGrpSpPr>
          <p:grpSpPr>
            <a:xfrm>
              <a:off x="4265005" y="908318"/>
              <a:ext cx="1342782" cy="1342782"/>
              <a:chOff x="6188154" y="1459881"/>
              <a:chExt cx="1342782" cy="1342782"/>
            </a:xfrm>
          </p:grpSpPr>
          <p:sp>
            <p:nvSpPr>
              <p:cNvPr id="106" name="타원 105"/>
              <p:cNvSpPr/>
              <p:nvPr/>
            </p:nvSpPr>
            <p:spPr>
              <a:xfrm>
                <a:off x="6188154" y="1459881"/>
                <a:ext cx="1342782" cy="1342782"/>
              </a:xfrm>
              <a:prstGeom prst="ellipse">
                <a:avLst/>
              </a:prstGeom>
              <a:solidFill>
                <a:schemeClr val="accent1">
                  <a:lumMod val="40000"/>
                  <a:lumOff val="6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pic>
            <p:nvPicPr>
              <p:cNvPr id="107" name="그림 2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188154" y="1797802"/>
                <a:ext cx="1342782" cy="621602"/>
              </a:xfrm>
              <a:prstGeom prst="rect">
                <a:avLst/>
              </a:prstGeom>
            </p:spPr>
          </p:pic>
        </p:grpSp>
        <p:pic>
          <p:nvPicPr>
            <p:cNvPr id="105" name="Picture 8" descr="User icon"/>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423860" y="1489536"/>
              <a:ext cx="493745" cy="493745"/>
            </a:xfrm>
            <a:prstGeom prst="rect">
              <a:avLst/>
            </a:prstGeom>
            <a:noFill/>
            <a:extLst>
              <a:ext uri="{909E8E84-426E-40DD-AFC4-6F175D3DCCD1}">
                <a14:hiddenFill xmlns:a14="http://schemas.microsoft.com/office/drawing/2010/main">
                  <a:solidFill>
                    <a:srgbClr val="FFFFFF"/>
                  </a:solidFill>
                </a14:hiddenFill>
              </a:ext>
            </a:extLst>
          </p:spPr>
        </p:pic>
      </p:grpSp>
      <p:sp>
        <p:nvSpPr>
          <p:cNvPr id="108" name="오른쪽 화살표 107"/>
          <p:cNvSpPr/>
          <p:nvPr/>
        </p:nvSpPr>
        <p:spPr>
          <a:xfrm rot="16200000">
            <a:off x="5543152" y="1846581"/>
            <a:ext cx="387689" cy="664078"/>
          </a:xfrm>
          <a:prstGeom prst="rightArrow">
            <a:avLst/>
          </a:prstGeom>
          <a:solidFill>
            <a:srgbClr val="FF0000"/>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pic>
        <p:nvPicPr>
          <p:cNvPr id="49" name="Picture 2" descr="storage icon pngì ëí ì´ë¯¸ì§ ê²ìê²°ê³¼"/>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5245" r="5245"/>
          <a:stretch/>
        </p:blipFill>
        <p:spPr bwMode="auto">
          <a:xfrm>
            <a:off x="2210510" y="2764130"/>
            <a:ext cx="734021" cy="804470"/>
          </a:xfrm>
          <a:prstGeom prst="rect">
            <a:avLst/>
          </a:prstGeom>
          <a:noFill/>
          <a:extLst>
            <a:ext uri="{909E8E84-426E-40DD-AFC4-6F175D3DCCD1}">
              <a14:hiddenFill xmlns:a14="http://schemas.microsoft.com/office/drawing/2010/main">
                <a:solidFill>
                  <a:srgbClr val="FFFFFF"/>
                </a:solidFill>
              </a14:hiddenFill>
            </a:ext>
          </a:extLst>
        </p:spPr>
      </p:pic>
      <p:grpSp>
        <p:nvGrpSpPr>
          <p:cNvPr id="54" name="그룹 53"/>
          <p:cNvGrpSpPr/>
          <p:nvPr/>
        </p:nvGrpSpPr>
        <p:grpSpPr>
          <a:xfrm>
            <a:off x="2240498" y="2376011"/>
            <a:ext cx="741557" cy="599886"/>
            <a:chOff x="1457493" y="2221588"/>
            <a:chExt cx="422900" cy="342107"/>
          </a:xfrm>
        </p:grpSpPr>
        <p:pic>
          <p:nvPicPr>
            <p:cNvPr id="64" name="Picture 4" descr="rook ceph logoì ëí ì´ë¯¸ì§ ê²ìê²°ê³¼"/>
            <p:cNvPicPr>
              <a:picLocks noChangeAspect="1" noChangeArrowheads="1"/>
            </p:cNvPicPr>
            <p:nvPr/>
          </p:nvPicPr>
          <p:blipFill rotWithShape="1">
            <a:blip r:embed="rId11" cstate="print">
              <a:extLst>
                <a:ext uri="{BEBA8EAE-BF5A-486C-A8C5-ECC9F3942E4B}">
                  <a14:imgProps xmlns:a14="http://schemas.microsoft.com/office/drawing/2010/main">
                    <a14:imgLayer r:embed="rId12">
                      <a14:imgEffect>
                        <a14:backgroundRemoval t="5093" b="94907" l="0" r="100000"/>
                      </a14:imgEffect>
                    </a14:imgLayer>
                  </a14:imgProps>
                </a:ext>
                <a:ext uri="{28A0092B-C50C-407E-A947-70E740481C1C}">
                  <a14:useLocalDpi xmlns:a14="http://schemas.microsoft.com/office/drawing/2010/main" val="0"/>
                </a:ext>
              </a:extLst>
            </a:blip>
            <a:srcRect l="25627" t="29344" r="25720" b="25184"/>
            <a:stretch/>
          </p:blipFill>
          <p:spPr bwMode="auto">
            <a:xfrm>
              <a:off x="1510027" y="2221588"/>
              <a:ext cx="260734" cy="224946"/>
            </a:xfrm>
            <a:prstGeom prst="rect">
              <a:avLst/>
            </a:prstGeom>
            <a:noFill/>
            <a:extLst>
              <a:ext uri="{909E8E84-426E-40DD-AFC4-6F175D3DCCD1}">
                <a14:hiddenFill xmlns:a14="http://schemas.microsoft.com/office/drawing/2010/main">
                  <a:solidFill>
                    <a:srgbClr val="FFFFFF"/>
                  </a:solidFill>
                </a14:hiddenFill>
              </a:ext>
            </a:extLst>
          </p:spPr>
        </p:pic>
        <p:sp>
          <p:nvSpPr>
            <p:cNvPr id="65" name="TextBox 64"/>
            <p:cNvSpPr txBox="1"/>
            <p:nvPr/>
          </p:nvSpPr>
          <p:spPr>
            <a:xfrm>
              <a:off x="1457493" y="2353070"/>
              <a:ext cx="422900" cy="210625"/>
            </a:xfrm>
            <a:prstGeom prst="rect">
              <a:avLst/>
            </a:prstGeom>
            <a:noFill/>
          </p:spPr>
          <p:txBody>
            <a:bodyPr wrap="square" rtlCol="0">
              <a:spAutoFit/>
            </a:bodyPr>
            <a:lstStyle/>
            <a:p>
              <a:r>
                <a:rPr lang="en-US" altLang="ko-KR" b="1" dirty="0" smtClean="0"/>
                <a:t>Rook</a:t>
              </a:r>
              <a:endParaRPr lang="ko-KR" altLang="en-US" sz="1200" b="1" dirty="0"/>
            </a:p>
          </p:txBody>
        </p:sp>
      </p:grpSp>
      <p:pic>
        <p:nvPicPr>
          <p:cNvPr id="70" name="그림 69"/>
          <p:cNvPicPr>
            <a:picLocks noChangeAspect="1"/>
          </p:cNvPicPr>
          <p:nvPr/>
        </p:nvPicPr>
        <p:blipFill rotWithShape="1">
          <a:blip r:embed="rId5"/>
          <a:srcRect l="11840" t="14430" r="10640" b="36360"/>
          <a:stretch>
            <a:fillRect/>
          </a:stretch>
        </p:blipFill>
        <p:spPr>
          <a:xfrm>
            <a:off x="1894338" y="3171834"/>
            <a:ext cx="773818" cy="438319"/>
          </a:xfrm>
          <a:prstGeom prst="rect">
            <a:avLst/>
          </a:prstGeom>
        </p:spPr>
      </p:pic>
      <p:pic>
        <p:nvPicPr>
          <p:cNvPr id="66" name="Picture 2" descr="storage icon pngì ëí ì´ë¯¸ì§ ê²ìê²°ê³¼"/>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5245" r="5245"/>
          <a:stretch/>
        </p:blipFill>
        <p:spPr bwMode="auto">
          <a:xfrm>
            <a:off x="6791691" y="2904339"/>
            <a:ext cx="734021" cy="804470"/>
          </a:xfrm>
          <a:prstGeom prst="rect">
            <a:avLst/>
          </a:prstGeom>
          <a:noFill/>
          <a:extLst>
            <a:ext uri="{909E8E84-426E-40DD-AFC4-6F175D3DCCD1}">
              <a14:hiddenFill xmlns:a14="http://schemas.microsoft.com/office/drawing/2010/main">
                <a:solidFill>
                  <a:srgbClr val="FFFFFF"/>
                </a:solidFill>
              </a14:hiddenFill>
            </a:ext>
          </a:extLst>
        </p:spPr>
      </p:pic>
      <p:grpSp>
        <p:nvGrpSpPr>
          <p:cNvPr id="68" name="그룹 67"/>
          <p:cNvGrpSpPr/>
          <p:nvPr/>
        </p:nvGrpSpPr>
        <p:grpSpPr>
          <a:xfrm>
            <a:off x="6821679" y="2516220"/>
            <a:ext cx="741557" cy="599886"/>
            <a:chOff x="1457493" y="2221588"/>
            <a:chExt cx="422900" cy="342107"/>
          </a:xfrm>
        </p:grpSpPr>
        <p:pic>
          <p:nvPicPr>
            <p:cNvPr id="71" name="Picture 4" descr="rook ceph logoì ëí ì´ë¯¸ì§ ê²ìê²°ê³¼"/>
            <p:cNvPicPr>
              <a:picLocks noChangeAspect="1" noChangeArrowheads="1"/>
            </p:cNvPicPr>
            <p:nvPr/>
          </p:nvPicPr>
          <p:blipFill rotWithShape="1">
            <a:blip r:embed="rId11" cstate="print">
              <a:extLst>
                <a:ext uri="{BEBA8EAE-BF5A-486C-A8C5-ECC9F3942E4B}">
                  <a14:imgProps xmlns:a14="http://schemas.microsoft.com/office/drawing/2010/main">
                    <a14:imgLayer r:embed="rId12">
                      <a14:imgEffect>
                        <a14:backgroundRemoval t="5093" b="94907" l="0" r="100000"/>
                      </a14:imgEffect>
                    </a14:imgLayer>
                  </a14:imgProps>
                </a:ext>
                <a:ext uri="{28A0092B-C50C-407E-A947-70E740481C1C}">
                  <a14:useLocalDpi xmlns:a14="http://schemas.microsoft.com/office/drawing/2010/main" val="0"/>
                </a:ext>
              </a:extLst>
            </a:blip>
            <a:srcRect l="25627" t="29344" r="25720" b="25184"/>
            <a:stretch/>
          </p:blipFill>
          <p:spPr bwMode="auto">
            <a:xfrm>
              <a:off x="1510027" y="2221588"/>
              <a:ext cx="260734" cy="224946"/>
            </a:xfrm>
            <a:prstGeom prst="rect">
              <a:avLst/>
            </a:prstGeom>
            <a:noFill/>
            <a:extLst>
              <a:ext uri="{909E8E84-426E-40DD-AFC4-6F175D3DCCD1}">
                <a14:hiddenFill xmlns:a14="http://schemas.microsoft.com/office/drawing/2010/main">
                  <a:solidFill>
                    <a:srgbClr val="FFFFFF"/>
                  </a:solidFill>
                </a14:hiddenFill>
              </a:ext>
            </a:extLst>
          </p:spPr>
        </p:pic>
        <p:sp>
          <p:nvSpPr>
            <p:cNvPr id="74" name="TextBox 73"/>
            <p:cNvSpPr txBox="1"/>
            <p:nvPr/>
          </p:nvSpPr>
          <p:spPr>
            <a:xfrm>
              <a:off x="1457493" y="2353070"/>
              <a:ext cx="422900" cy="210625"/>
            </a:xfrm>
            <a:prstGeom prst="rect">
              <a:avLst/>
            </a:prstGeom>
            <a:noFill/>
          </p:spPr>
          <p:txBody>
            <a:bodyPr wrap="square" rtlCol="0">
              <a:spAutoFit/>
            </a:bodyPr>
            <a:lstStyle/>
            <a:p>
              <a:r>
                <a:rPr lang="en-US" altLang="ko-KR" b="1" dirty="0" smtClean="0"/>
                <a:t>Rook</a:t>
              </a:r>
              <a:endParaRPr lang="ko-KR" altLang="en-US" sz="1200" b="1" dirty="0"/>
            </a:p>
          </p:txBody>
        </p:sp>
      </p:grpSp>
      <p:pic>
        <p:nvPicPr>
          <p:cNvPr id="76" name="그림 75"/>
          <p:cNvPicPr>
            <a:picLocks noChangeAspect="1"/>
          </p:cNvPicPr>
          <p:nvPr/>
        </p:nvPicPr>
        <p:blipFill rotWithShape="1">
          <a:blip r:embed="rId5"/>
          <a:srcRect l="11840" t="14430" r="10640" b="36360"/>
          <a:stretch>
            <a:fillRect/>
          </a:stretch>
        </p:blipFill>
        <p:spPr>
          <a:xfrm>
            <a:off x="6475519" y="3312043"/>
            <a:ext cx="773818" cy="438319"/>
          </a:xfrm>
          <a:prstGeom prst="rect">
            <a:avLst/>
          </a:prstGeom>
        </p:spPr>
      </p:pic>
      <p:cxnSp>
        <p:nvCxnSpPr>
          <p:cNvPr id="82" name="직선 연결선 81"/>
          <p:cNvCxnSpPr/>
          <p:nvPr/>
        </p:nvCxnSpPr>
        <p:spPr>
          <a:xfrm>
            <a:off x="6198516" y="3031209"/>
            <a:ext cx="623163" cy="140625"/>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125138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평행 사변형 9"/>
          <p:cNvSpPr/>
          <p:nvPr/>
        </p:nvSpPr>
        <p:spPr>
          <a:xfrm>
            <a:off x="1094379" y="1894187"/>
            <a:ext cx="6303778" cy="3464570"/>
          </a:xfrm>
          <a:prstGeom prst="parallelogram">
            <a:avLst/>
          </a:prstGeom>
          <a:solidFill>
            <a:srgbClr val="EBF3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직사각형 3"/>
          <p:cNvSpPr/>
          <p:nvPr/>
        </p:nvSpPr>
        <p:spPr>
          <a:xfrm>
            <a:off x="-1" y="0"/>
            <a:ext cx="5041127" cy="584775"/>
          </a:xfrm>
          <a:prstGeom prst="rect">
            <a:avLst/>
          </a:prstGeom>
          <a:solidFill>
            <a:schemeClr val="accent4">
              <a:lumMod val="40000"/>
              <a:lumOff val="60000"/>
            </a:schemeClr>
          </a:solidFill>
        </p:spPr>
        <p:txBody>
          <a:bodyPr wrap="square" rtlCol="0">
            <a:spAutoFit/>
          </a:bodyPr>
          <a:lstStyle/>
          <a:p>
            <a:r>
              <a:rPr lang="en-US" altLang="ko-KR" sz="3200" dirty="0">
                <a:solidFill>
                  <a:srgbClr val="0070C0"/>
                </a:solidFill>
                <a:latin typeface="+mj-ea"/>
                <a:ea typeface="+mj-ea"/>
              </a:rPr>
              <a:t>#0 - Lab </a:t>
            </a:r>
            <a:r>
              <a:rPr lang="en-US" altLang="ko-KR" sz="3200" dirty="0" smtClean="0">
                <a:solidFill>
                  <a:srgbClr val="0070C0"/>
                </a:solidFill>
                <a:latin typeface="+mj-ea"/>
                <a:ea typeface="+mj-ea"/>
              </a:rPr>
              <a:t>Preparation (3/3)</a:t>
            </a:r>
            <a:endParaRPr lang="ko-KR" altLang="en-US" sz="3200" dirty="0">
              <a:solidFill>
                <a:srgbClr val="0070C0"/>
              </a:solidFill>
              <a:latin typeface="+mj-ea"/>
              <a:ea typeface="+mj-ea"/>
            </a:endParaRPr>
          </a:p>
        </p:txBody>
      </p:sp>
      <p:pic>
        <p:nvPicPr>
          <p:cNvPr id="5" name="그림 4"/>
          <p:cNvPicPr>
            <a:picLocks noChangeAspect="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6809" r="9296"/>
          <a:stretch/>
        </p:blipFill>
        <p:spPr>
          <a:xfrm>
            <a:off x="7359157" y="383994"/>
            <a:ext cx="1493670" cy="982016"/>
          </a:xfrm>
          <a:prstGeom prst="rect">
            <a:avLst/>
          </a:prstGeom>
        </p:spPr>
      </p:pic>
      <p:pic>
        <p:nvPicPr>
          <p:cNvPr id="6" name="Picture 2" descr="http://publicdomainvectors.org/photos/Anonymous_Keyboard_1_ic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210753" y="902472"/>
            <a:ext cx="1079726" cy="107972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23330" y="578708"/>
            <a:ext cx="7003392" cy="769441"/>
          </a:xfrm>
          <a:prstGeom prst="rect">
            <a:avLst/>
          </a:prstGeom>
          <a:noFill/>
        </p:spPr>
        <p:txBody>
          <a:bodyPr wrap="none" rtlCol="0">
            <a:spAutoFit/>
          </a:bodyPr>
          <a:lstStyle/>
          <a:p>
            <a:pPr marL="342900" indent="-342900">
              <a:buFontTx/>
              <a:buChar char="-"/>
            </a:pPr>
            <a:r>
              <a:rPr lang="en-US" altLang="ko-KR" sz="2200" dirty="0" smtClean="0">
                <a:solidFill>
                  <a:srgbClr val="FF0000"/>
                </a:solidFill>
                <a:latin typeface="+mn-ea"/>
              </a:rPr>
              <a:t>Boxes </a:t>
            </a:r>
            <a:r>
              <a:rPr lang="en-US" altLang="ko-KR" sz="2200" dirty="0">
                <a:solidFill>
                  <a:srgbClr val="FF0000"/>
                </a:solidFill>
                <a:latin typeface="+mn-ea"/>
              </a:rPr>
              <a:t>preparation: </a:t>
            </a:r>
            <a:endParaRPr lang="en-US" altLang="ko-KR" sz="2200" dirty="0" smtClean="0">
              <a:solidFill>
                <a:srgbClr val="FF0000"/>
              </a:solidFill>
              <a:latin typeface="+mn-ea"/>
            </a:endParaRPr>
          </a:p>
          <a:p>
            <a:r>
              <a:rPr lang="en-US" altLang="ko-KR" sz="2200" dirty="0">
                <a:solidFill>
                  <a:srgbClr val="FF0000"/>
                </a:solidFill>
                <a:latin typeface="+mn-ea"/>
              </a:rPr>
              <a:t> </a:t>
            </a:r>
            <a:r>
              <a:rPr lang="en-US" altLang="ko-KR" sz="2200" dirty="0" smtClean="0">
                <a:solidFill>
                  <a:srgbClr val="FF0000"/>
                </a:solidFill>
                <a:latin typeface="+mn-ea"/>
              </a:rPr>
              <a:t>   Check full </a:t>
            </a:r>
            <a:r>
              <a:rPr lang="en-US" altLang="ko-KR" sz="2200" dirty="0">
                <a:solidFill>
                  <a:srgbClr val="FF0000"/>
                </a:solidFill>
                <a:latin typeface="+mn-ea"/>
              </a:rPr>
              <a:t>network connectivity between all </a:t>
            </a:r>
            <a:r>
              <a:rPr lang="en-US" altLang="ko-KR" sz="2200" dirty="0" smtClean="0">
                <a:solidFill>
                  <a:srgbClr val="FF0000"/>
                </a:solidFill>
                <a:latin typeface="+mn-ea"/>
              </a:rPr>
              <a:t>boxes</a:t>
            </a:r>
            <a:endParaRPr lang="ko-KR" altLang="en-US" sz="2200" dirty="0">
              <a:solidFill>
                <a:srgbClr val="FF0000"/>
              </a:solidFill>
              <a:latin typeface="+mn-ea"/>
            </a:endParaRPr>
          </a:p>
        </p:txBody>
      </p:sp>
      <p:pic>
        <p:nvPicPr>
          <p:cNvPr id="12" name="그림 11"/>
          <p:cNvPicPr>
            <a:picLocks noChangeAspect="1"/>
          </p:cNvPicPr>
          <p:nvPr/>
        </p:nvPicPr>
        <p:blipFill rotWithShape="1">
          <a:blip r:embed="rId4" cstate="print">
            <a:extLst>
              <a:ext uri="{BEBA8EAE-BF5A-486C-A8C5-ECC9F3942E4B}">
                <a14:imgProps xmlns:a14="http://schemas.microsoft.com/office/drawing/2010/main">
                  <a14:imgLayer r:embed="rId5">
                    <a14:imgEffect>
                      <a14:backgroundRemoval t="21044" b="82545" l="0" r="95938">
                        <a14:foregroundMark x1="42188" y1="52365" x2="42188" y2="52365"/>
                        <a14:foregroundMark x1="47656" y1="53834" x2="47656" y2="53834"/>
                        <a14:foregroundMark x1="61250" y1="55465" x2="39219" y2="47471"/>
                        <a14:foregroundMark x1="74063" y1="53834" x2="16250" y2="51223"/>
                        <a14:foregroundMark x1="32344" y1="57259" x2="39688" y2="50408"/>
                        <a14:foregroundMark x1="47656" y1="57259" x2="39688" y2="49266"/>
                        <a14:foregroundMark x1="43594" y1="53507" x2="33438" y2="56607"/>
                      </a14:backgroundRemoval>
                    </a14:imgEffect>
                  </a14:imgLayer>
                </a14:imgProps>
              </a:ext>
              <a:ext uri="{28A0092B-C50C-407E-A947-70E740481C1C}">
                <a14:useLocalDpi xmlns:a14="http://schemas.microsoft.com/office/drawing/2010/main" val="0"/>
              </a:ext>
            </a:extLst>
          </a:blip>
          <a:srcRect l="4823" t="19668" r="1064" b="17928"/>
          <a:stretch/>
        </p:blipFill>
        <p:spPr>
          <a:xfrm>
            <a:off x="262564" y="5415722"/>
            <a:ext cx="2118511" cy="1345484"/>
          </a:xfrm>
          <a:prstGeom prst="rect">
            <a:avLst/>
          </a:prstGeom>
        </p:spPr>
      </p:pic>
      <p:pic>
        <p:nvPicPr>
          <p:cNvPr id="22" name="그림 21"/>
          <p:cNvPicPr>
            <a:picLocks noChangeAspect="1"/>
          </p:cNvPicPr>
          <p:nvPr/>
        </p:nvPicPr>
        <p:blipFill rotWithShape="1">
          <a:blip r:embed="rId6" cstate="print">
            <a:extLst>
              <a:ext uri="{28A0092B-C50C-407E-A947-70E740481C1C}">
                <a14:useLocalDpi xmlns:a14="http://schemas.microsoft.com/office/drawing/2010/main" val="0"/>
              </a:ext>
            </a:extLst>
          </a:blip>
          <a:srcRect b="18557"/>
          <a:stretch/>
        </p:blipFill>
        <p:spPr>
          <a:xfrm>
            <a:off x="6614346" y="5473250"/>
            <a:ext cx="2238481" cy="617634"/>
          </a:xfrm>
          <a:prstGeom prst="rect">
            <a:avLst/>
          </a:prstGeom>
        </p:spPr>
      </p:pic>
      <p:cxnSp>
        <p:nvCxnSpPr>
          <p:cNvPr id="24" name="직선 연결선 23"/>
          <p:cNvCxnSpPr/>
          <p:nvPr/>
        </p:nvCxnSpPr>
        <p:spPr>
          <a:xfrm flipV="1">
            <a:off x="2942059" y="3597657"/>
            <a:ext cx="498893" cy="328909"/>
          </a:xfrm>
          <a:prstGeom prst="line">
            <a:avLst/>
          </a:prstGeom>
          <a:ln w="31750">
            <a:solidFill>
              <a:schemeClr val="tx2">
                <a:lumMod val="75000"/>
              </a:schemeClr>
            </a:solidFill>
            <a:headEnd type="arrow"/>
            <a:tailEnd type="arrow"/>
          </a:ln>
        </p:spPr>
        <p:style>
          <a:lnRef idx="1">
            <a:schemeClr val="accent1"/>
          </a:lnRef>
          <a:fillRef idx="0">
            <a:schemeClr val="accent1"/>
          </a:fillRef>
          <a:effectRef idx="0">
            <a:schemeClr val="accent1"/>
          </a:effectRef>
          <a:fontRef idx="minor">
            <a:schemeClr val="tx1"/>
          </a:fontRef>
        </p:style>
      </p:cxnSp>
      <p:pic>
        <p:nvPicPr>
          <p:cNvPr id="33" name="Picture 6" descr="linux pngì ëí ì´ë¯¸ì§ ê²ìê²°ê³¼"/>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929095" y="6247507"/>
            <a:ext cx="501174" cy="590634"/>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8" descr="ubuntu pngì ëí ì´ë¯¸ì§ ê²ìê²°ê³¼"/>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430269" y="6304078"/>
            <a:ext cx="1980957" cy="446892"/>
          </a:xfrm>
          <a:prstGeom prst="rect">
            <a:avLst/>
          </a:prstGeom>
          <a:noFill/>
          <a:extLst>
            <a:ext uri="{909E8E84-426E-40DD-AFC4-6F175D3DCCD1}">
              <a14:hiddenFill xmlns:a14="http://schemas.microsoft.com/office/drawing/2010/main">
                <a:solidFill>
                  <a:srgbClr val="FFFFFF"/>
                </a:solidFill>
              </a14:hiddenFill>
            </a:ext>
          </a:extLst>
        </p:spPr>
      </p:pic>
      <p:sp>
        <p:nvSpPr>
          <p:cNvPr id="38" name="TextBox 37"/>
          <p:cNvSpPr txBox="1"/>
          <p:nvPr/>
        </p:nvSpPr>
        <p:spPr>
          <a:xfrm>
            <a:off x="1461721" y="3400613"/>
            <a:ext cx="1128835" cy="523220"/>
          </a:xfrm>
          <a:prstGeom prst="rect">
            <a:avLst/>
          </a:prstGeom>
          <a:noFill/>
        </p:spPr>
        <p:txBody>
          <a:bodyPr wrap="none" rtlCol="0">
            <a:spAutoFit/>
          </a:bodyPr>
          <a:lstStyle/>
          <a:p>
            <a:r>
              <a:rPr lang="en-US" altLang="ko-KR" sz="1400" b="1" dirty="0" smtClean="0">
                <a:solidFill>
                  <a:srgbClr val="FF0000"/>
                </a:solidFill>
              </a:rPr>
              <a:t>$ ping nuc01</a:t>
            </a:r>
          </a:p>
          <a:p>
            <a:r>
              <a:rPr lang="en-US" altLang="ko-KR" sz="1400" b="1" dirty="0">
                <a:solidFill>
                  <a:srgbClr val="FF0000"/>
                </a:solidFill>
              </a:rPr>
              <a:t>$ ping </a:t>
            </a:r>
            <a:r>
              <a:rPr lang="en-US" altLang="ko-KR" sz="1400" b="1" dirty="0" smtClean="0">
                <a:solidFill>
                  <a:srgbClr val="FF0000"/>
                </a:solidFill>
              </a:rPr>
              <a:t>nuc03</a:t>
            </a:r>
            <a:endParaRPr lang="ko-KR" altLang="en-US" sz="1400" b="1" dirty="0">
              <a:solidFill>
                <a:srgbClr val="FF0000"/>
              </a:solidFill>
            </a:endParaRPr>
          </a:p>
        </p:txBody>
      </p:sp>
      <p:pic>
        <p:nvPicPr>
          <p:cNvPr id="32" name="Picture 4" descr="netgear prosafe 16 port gigabit switchì ëí ì´ë¯¸ì§ ê²ìê²°ê³¼"/>
          <p:cNvPicPr>
            <a:picLocks noChangeAspect="1" noChangeArrowheads="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192993" y="3027456"/>
            <a:ext cx="2159387" cy="933930"/>
          </a:xfrm>
          <a:prstGeom prst="rect">
            <a:avLst/>
          </a:prstGeom>
          <a:noFill/>
          <a:extLst>
            <a:ext uri="{909E8E84-426E-40DD-AFC4-6F175D3DCCD1}">
              <a14:hiddenFill xmlns:a14="http://schemas.microsoft.com/office/drawing/2010/main">
                <a:solidFill>
                  <a:srgbClr val="FFFFFF"/>
                </a:solidFill>
              </a14:hiddenFill>
            </a:ext>
          </a:extLst>
        </p:spPr>
      </p:pic>
      <p:pic>
        <p:nvPicPr>
          <p:cNvPr id="39" name="그림 38"/>
          <p:cNvPicPr>
            <a:picLocks noChangeAspect="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6809" r="9296"/>
          <a:stretch/>
        </p:blipFill>
        <p:spPr>
          <a:xfrm>
            <a:off x="1542597" y="3926565"/>
            <a:ext cx="1536878" cy="1010423"/>
          </a:xfrm>
          <a:prstGeom prst="rect">
            <a:avLst/>
          </a:prstGeom>
        </p:spPr>
      </p:pic>
      <p:pic>
        <p:nvPicPr>
          <p:cNvPr id="40" name="그림 39"/>
          <p:cNvPicPr>
            <a:picLocks noChangeAspect="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6809" r="9296"/>
          <a:stretch/>
        </p:blipFill>
        <p:spPr>
          <a:xfrm>
            <a:off x="5212200" y="3975203"/>
            <a:ext cx="1536878" cy="1010423"/>
          </a:xfrm>
          <a:prstGeom prst="rect">
            <a:avLst/>
          </a:prstGeom>
        </p:spPr>
      </p:pic>
      <p:pic>
        <p:nvPicPr>
          <p:cNvPr id="41" name="그림 40"/>
          <p:cNvPicPr>
            <a:picLocks noChangeAspect="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6809" r="9296"/>
          <a:stretch/>
        </p:blipFill>
        <p:spPr>
          <a:xfrm>
            <a:off x="3696043" y="1598839"/>
            <a:ext cx="1536878" cy="1010423"/>
          </a:xfrm>
          <a:prstGeom prst="rect">
            <a:avLst/>
          </a:prstGeom>
        </p:spPr>
      </p:pic>
      <p:cxnSp>
        <p:nvCxnSpPr>
          <p:cNvPr id="42" name="직선 연결선 41"/>
          <p:cNvCxnSpPr/>
          <p:nvPr/>
        </p:nvCxnSpPr>
        <p:spPr>
          <a:xfrm>
            <a:off x="5041126" y="3655940"/>
            <a:ext cx="424772" cy="372086"/>
          </a:xfrm>
          <a:prstGeom prst="line">
            <a:avLst/>
          </a:prstGeom>
          <a:ln w="31750">
            <a:solidFill>
              <a:schemeClr val="tx2">
                <a:lumMod val="75000"/>
              </a:schemeClr>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46" name="직선 연결선 45"/>
          <p:cNvCxnSpPr/>
          <p:nvPr/>
        </p:nvCxnSpPr>
        <p:spPr>
          <a:xfrm>
            <a:off x="4397384" y="2609262"/>
            <a:ext cx="0" cy="585426"/>
          </a:xfrm>
          <a:prstGeom prst="line">
            <a:avLst/>
          </a:prstGeom>
          <a:ln w="31750">
            <a:solidFill>
              <a:schemeClr val="tx2">
                <a:lumMod val="75000"/>
              </a:schemeClr>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1864531" y="4897092"/>
            <a:ext cx="779381" cy="369332"/>
          </a:xfrm>
          <a:prstGeom prst="rect">
            <a:avLst/>
          </a:prstGeom>
          <a:noFill/>
        </p:spPr>
        <p:txBody>
          <a:bodyPr wrap="none" rtlCol="0">
            <a:spAutoFit/>
          </a:bodyPr>
          <a:lstStyle/>
          <a:p>
            <a:r>
              <a:rPr lang="en-US" altLang="ko-KR" b="1" dirty="0" smtClean="0"/>
              <a:t>NUC 2</a:t>
            </a:r>
            <a:endParaRPr lang="ko-KR" altLang="en-US" b="1" dirty="0"/>
          </a:p>
        </p:txBody>
      </p:sp>
      <p:sp>
        <p:nvSpPr>
          <p:cNvPr id="21" name="TextBox 20"/>
          <p:cNvSpPr txBox="1"/>
          <p:nvPr/>
        </p:nvSpPr>
        <p:spPr>
          <a:xfrm>
            <a:off x="4541347" y="2438413"/>
            <a:ext cx="779381" cy="369332"/>
          </a:xfrm>
          <a:prstGeom prst="rect">
            <a:avLst/>
          </a:prstGeom>
          <a:noFill/>
        </p:spPr>
        <p:txBody>
          <a:bodyPr wrap="none" rtlCol="0">
            <a:spAutoFit/>
          </a:bodyPr>
          <a:lstStyle/>
          <a:p>
            <a:r>
              <a:rPr lang="en-US" altLang="ko-KR" b="1" dirty="0" smtClean="0"/>
              <a:t>NUC 1</a:t>
            </a:r>
            <a:endParaRPr lang="ko-KR" altLang="en-US" b="1" dirty="0"/>
          </a:p>
        </p:txBody>
      </p:sp>
      <p:sp>
        <p:nvSpPr>
          <p:cNvPr id="23" name="TextBox 22"/>
          <p:cNvSpPr txBox="1"/>
          <p:nvPr/>
        </p:nvSpPr>
        <p:spPr>
          <a:xfrm>
            <a:off x="5434159" y="4926689"/>
            <a:ext cx="779381" cy="369332"/>
          </a:xfrm>
          <a:prstGeom prst="rect">
            <a:avLst/>
          </a:prstGeom>
          <a:noFill/>
        </p:spPr>
        <p:txBody>
          <a:bodyPr wrap="none" rtlCol="0">
            <a:spAutoFit/>
          </a:bodyPr>
          <a:lstStyle/>
          <a:p>
            <a:r>
              <a:rPr lang="en-US" altLang="ko-KR" b="1" dirty="0" smtClean="0"/>
              <a:t>NUC 3</a:t>
            </a:r>
            <a:endParaRPr lang="ko-KR" altLang="en-US" b="1" dirty="0"/>
          </a:p>
        </p:txBody>
      </p:sp>
      <p:sp>
        <p:nvSpPr>
          <p:cNvPr id="25" name="TextBox 24"/>
          <p:cNvSpPr txBox="1"/>
          <p:nvPr/>
        </p:nvSpPr>
        <p:spPr>
          <a:xfrm>
            <a:off x="5301434" y="1731391"/>
            <a:ext cx="1128835" cy="523220"/>
          </a:xfrm>
          <a:prstGeom prst="rect">
            <a:avLst/>
          </a:prstGeom>
          <a:noFill/>
        </p:spPr>
        <p:txBody>
          <a:bodyPr wrap="none" rtlCol="0">
            <a:spAutoFit/>
          </a:bodyPr>
          <a:lstStyle/>
          <a:p>
            <a:r>
              <a:rPr lang="en-US" altLang="ko-KR" sz="1400" b="1" dirty="0" smtClean="0">
                <a:solidFill>
                  <a:srgbClr val="FF0000"/>
                </a:solidFill>
              </a:rPr>
              <a:t>$ ping nuc02</a:t>
            </a:r>
          </a:p>
          <a:p>
            <a:r>
              <a:rPr lang="en-US" altLang="ko-KR" sz="1400" b="1" dirty="0">
                <a:solidFill>
                  <a:srgbClr val="FF0000"/>
                </a:solidFill>
              </a:rPr>
              <a:t>$ ping </a:t>
            </a:r>
            <a:r>
              <a:rPr lang="en-US" altLang="ko-KR" sz="1400" b="1" dirty="0" smtClean="0">
                <a:solidFill>
                  <a:srgbClr val="FF0000"/>
                </a:solidFill>
              </a:rPr>
              <a:t>nuc03</a:t>
            </a:r>
            <a:endParaRPr lang="ko-KR" altLang="en-US" sz="1400" b="1" dirty="0">
              <a:solidFill>
                <a:srgbClr val="FF0000"/>
              </a:solidFill>
            </a:endParaRPr>
          </a:p>
        </p:txBody>
      </p:sp>
      <p:sp>
        <p:nvSpPr>
          <p:cNvPr id="26" name="TextBox 25"/>
          <p:cNvSpPr txBox="1"/>
          <p:nvPr/>
        </p:nvSpPr>
        <p:spPr>
          <a:xfrm>
            <a:off x="5649122" y="3380296"/>
            <a:ext cx="1128835" cy="523220"/>
          </a:xfrm>
          <a:prstGeom prst="rect">
            <a:avLst/>
          </a:prstGeom>
          <a:noFill/>
        </p:spPr>
        <p:txBody>
          <a:bodyPr wrap="none" rtlCol="0">
            <a:spAutoFit/>
          </a:bodyPr>
          <a:lstStyle/>
          <a:p>
            <a:r>
              <a:rPr lang="en-US" altLang="ko-KR" sz="1400" b="1" dirty="0" smtClean="0">
                <a:solidFill>
                  <a:srgbClr val="FF0000"/>
                </a:solidFill>
              </a:rPr>
              <a:t>$ ping nuc01</a:t>
            </a:r>
          </a:p>
          <a:p>
            <a:r>
              <a:rPr lang="en-US" altLang="ko-KR" sz="1400" b="1" dirty="0">
                <a:solidFill>
                  <a:srgbClr val="FF0000"/>
                </a:solidFill>
              </a:rPr>
              <a:t>$ ping </a:t>
            </a:r>
            <a:r>
              <a:rPr lang="en-US" altLang="ko-KR" sz="1400" b="1" dirty="0" smtClean="0">
                <a:solidFill>
                  <a:srgbClr val="FF0000"/>
                </a:solidFill>
              </a:rPr>
              <a:t>nuc02</a:t>
            </a:r>
            <a:endParaRPr lang="ko-KR" altLang="en-US" sz="1400" b="1" dirty="0">
              <a:solidFill>
                <a:srgbClr val="FF0000"/>
              </a:solidFill>
            </a:endParaRPr>
          </a:p>
        </p:txBody>
      </p:sp>
    </p:spTree>
    <p:extLst>
      <p:ext uri="{BB962C8B-B14F-4D97-AF65-F5344CB8AC3E}">
        <p14:creationId xmlns:p14="http://schemas.microsoft.com/office/powerpoint/2010/main" val="165301433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직사각형 15"/>
          <p:cNvSpPr/>
          <p:nvPr/>
        </p:nvSpPr>
        <p:spPr>
          <a:xfrm>
            <a:off x="0" y="0"/>
            <a:ext cx="6583680" cy="1077218"/>
          </a:xfrm>
          <a:prstGeom prst="rect">
            <a:avLst/>
          </a:prstGeom>
          <a:solidFill>
            <a:schemeClr val="accent4">
              <a:lumMod val="40000"/>
              <a:lumOff val="60000"/>
            </a:schemeClr>
          </a:solidFill>
        </p:spPr>
        <p:txBody>
          <a:bodyPr wrap="square" rtlCol="0">
            <a:spAutoFit/>
          </a:bodyPr>
          <a:lstStyle/>
          <a:p>
            <a:r>
              <a:rPr lang="en-US" altLang="ko-KR" sz="3200" dirty="0" smtClean="0">
                <a:solidFill>
                  <a:srgbClr val="0070C0"/>
                </a:solidFill>
                <a:latin typeface="+mj-ea"/>
                <a:ea typeface="+mj-ea"/>
              </a:rPr>
              <a:t>#1-1 </a:t>
            </a:r>
            <a:r>
              <a:rPr lang="en-US" altLang="ko-KR" sz="3200" dirty="0" smtClean="0">
                <a:solidFill>
                  <a:srgbClr val="0070C0"/>
                </a:solidFill>
                <a:latin typeface="+mj-ea"/>
              </a:rPr>
              <a:t>Preparations </a:t>
            </a:r>
            <a:r>
              <a:rPr lang="en-US" altLang="ko-KR" sz="3200" dirty="0">
                <a:solidFill>
                  <a:srgbClr val="0070C0"/>
                </a:solidFill>
                <a:latin typeface="+mj-ea"/>
              </a:rPr>
              <a:t>for Clustering:</a:t>
            </a:r>
            <a:r>
              <a:rPr lang="en-US" altLang="ko-KR" sz="3200" dirty="0" smtClean="0">
                <a:solidFill>
                  <a:srgbClr val="0070C0"/>
                </a:solidFill>
                <a:latin typeface="+mj-ea"/>
                <a:ea typeface="+mj-ea"/>
              </a:rPr>
              <a:t> </a:t>
            </a:r>
          </a:p>
          <a:p>
            <a:r>
              <a:rPr lang="en-US" altLang="ko-KR" sz="3200" dirty="0" smtClean="0">
                <a:solidFill>
                  <a:srgbClr val="0070C0"/>
                </a:solidFill>
                <a:latin typeface="+mj-ea"/>
                <a:ea typeface="+mj-ea"/>
              </a:rPr>
              <a:t>Prerequisites Installation</a:t>
            </a:r>
            <a:endParaRPr lang="ko-KR" altLang="en-US" sz="3200" dirty="0">
              <a:solidFill>
                <a:srgbClr val="0070C0"/>
              </a:solidFill>
              <a:latin typeface="+mj-ea"/>
              <a:ea typeface="+mj-ea"/>
            </a:endParaRPr>
          </a:p>
        </p:txBody>
      </p:sp>
      <p:sp>
        <p:nvSpPr>
          <p:cNvPr id="18" name="직사각형 17"/>
          <p:cNvSpPr/>
          <p:nvPr/>
        </p:nvSpPr>
        <p:spPr>
          <a:xfrm>
            <a:off x="11607" y="2030591"/>
            <a:ext cx="9119286" cy="2808000"/>
          </a:xfrm>
          <a:prstGeom prst="rect">
            <a:avLst/>
          </a:prstGeom>
          <a:ln w="31750">
            <a:solidFill>
              <a:srgbClr val="C00000"/>
            </a:solidFill>
          </a:ln>
        </p:spPr>
        <p:txBody>
          <a:bodyPr wrap="square">
            <a:spAutoFit/>
          </a:bodyPr>
          <a:lstStyle/>
          <a:p>
            <a:pPr lvl="1"/>
            <a:endParaRPr lang="en-US" altLang="ko-KR" dirty="0">
              <a:solidFill>
                <a:srgbClr val="FF0000"/>
              </a:solidFill>
              <a:latin typeface="맑은 고딕 (본문)"/>
            </a:endParaRPr>
          </a:p>
          <a:p>
            <a:pPr lvl="1"/>
            <a:endParaRPr lang="en-US" altLang="ko-KR" dirty="0" smtClean="0">
              <a:solidFill>
                <a:srgbClr val="FF0000"/>
              </a:solidFill>
              <a:latin typeface="맑은 고딕 (본문)"/>
            </a:endParaRPr>
          </a:p>
          <a:p>
            <a:pPr lvl="1"/>
            <a:endParaRPr lang="en-US" altLang="ko-KR" dirty="0">
              <a:solidFill>
                <a:srgbClr val="FF0000"/>
              </a:solidFill>
              <a:latin typeface="맑은 고딕 (본문)"/>
            </a:endParaRPr>
          </a:p>
          <a:p>
            <a:pPr lvl="1"/>
            <a:endParaRPr lang="en-US" altLang="ko-KR" dirty="0" smtClean="0">
              <a:solidFill>
                <a:srgbClr val="FF0000"/>
              </a:solidFill>
              <a:latin typeface="맑은 고딕 (본문)"/>
            </a:endParaRPr>
          </a:p>
          <a:p>
            <a:pPr lvl="1"/>
            <a:endParaRPr lang="en-US" altLang="ko-KR" dirty="0">
              <a:solidFill>
                <a:srgbClr val="FF0000"/>
              </a:solidFill>
              <a:latin typeface="맑은 고딕 (본문)"/>
            </a:endParaRPr>
          </a:p>
          <a:p>
            <a:pPr lvl="1"/>
            <a:endParaRPr lang="en-US" altLang="ko-KR" dirty="0" smtClean="0">
              <a:solidFill>
                <a:srgbClr val="FF0000"/>
              </a:solidFill>
              <a:latin typeface="맑은 고딕 (본문)"/>
            </a:endParaRPr>
          </a:p>
          <a:p>
            <a:pPr lvl="1"/>
            <a:endParaRPr lang="en-US" altLang="ko-KR" dirty="0">
              <a:solidFill>
                <a:srgbClr val="FF0000"/>
              </a:solidFill>
              <a:latin typeface="맑은 고딕 (본문)"/>
            </a:endParaRPr>
          </a:p>
          <a:p>
            <a:pPr lvl="1"/>
            <a:endParaRPr lang="en-US" altLang="ko-KR" dirty="0" smtClean="0">
              <a:solidFill>
                <a:srgbClr val="FF0000"/>
              </a:solidFill>
              <a:latin typeface="맑은 고딕 (본문)"/>
            </a:endParaRPr>
          </a:p>
          <a:p>
            <a:pPr lvl="1"/>
            <a:endParaRPr lang="en-US" altLang="ko-KR" dirty="0">
              <a:solidFill>
                <a:srgbClr val="FF0000"/>
              </a:solidFill>
              <a:latin typeface="맑은 고딕 (본문)"/>
            </a:endParaRPr>
          </a:p>
          <a:p>
            <a:pPr lvl="1"/>
            <a:endParaRPr lang="en-US" altLang="ko-KR" dirty="0" smtClean="0">
              <a:solidFill>
                <a:srgbClr val="FF0000"/>
              </a:solidFill>
              <a:latin typeface="맑은 고딕 (본문)"/>
            </a:endParaRPr>
          </a:p>
          <a:p>
            <a:pPr lvl="1"/>
            <a:endParaRPr lang="en-US" altLang="ko-KR" dirty="0">
              <a:solidFill>
                <a:srgbClr val="0070C0"/>
              </a:solidFill>
              <a:latin typeface="맑은 고딕 (본문)"/>
            </a:endParaRPr>
          </a:p>
        </p:txBody>
      </p:sp>
      <p:sp>
        <p:nvSpPr>
          <p:cNvPr id="6" name="TextBox 5"/>
          <p:cNvSpPr txBox="1"/>
          <p:nvPr/>
        </p:nvSpPr>
        <p:spPr>
          <a:xfrm>
            <a:off x="120243" y="2030591"/>
            <a:ext cx="8635826" cy="2862322"/>
          </a:xfrm>
          <a:prstGeom prst="rect">
            <a:avLst/>
          </a:prstGeom>
          <a:noFill/>
        </p:spPr>
        <p:txBody>
          <a:bodyPr wrap="none" rtlCol="0">
            <a:spAutoFit/>
          </a:bodyPr>
          <a:lstStyle/>
          <a:p>
            <a:pPr marL="0" lvl="1"/>
            <a:r>
              <a:rPr lang="en-US" altLang="ko-KR" dirty="0">
                <a:solidFill>
                  <a:srgbClr val="FF0000"/>
                </a:solidFill>
                <a:latin typeface="맑은 고딕 (본문)"/>
                <a:cs typeface="Times New Roman" panose="02020603050405020304" pitchFamily="18" charset="0"/>
              </a:rPr>
              <a:t>$ </a:t>
            </a:r>
            <a:r>
              <a:rPr lang="en-US" altLang="ko-KR" dirty="0" err="1" smtClean="0"/>
              <a:t>sudo</a:t>
            </a:r>
            <a:r>
              <a:rPr lang="en-US" altLang="ko-KR" dirty="0" smtClean="0"/>
              <a:t> </a:t>
            </a:r>
            <a:r>
              <a:rPr lang="en-US" altLang="ko-KR" dirty="0"/>
              <a:t>apt-get update</a:t>
            </a:r>
          </a:p>
          <a:p>
            <a:pPr marL="0" lvl="1"/>
            <a:r>
              <a:rPr lang="en-US" altLang="ko-KR" dirty="0">
                <a:solidFill>
                  <a:srgbClr val="FF0000"/>
                </a:solidFill>
                <a:latin typeface="맑은 고딕 (본문)"/>
                <a:cs typeface="Times New Roman" panose="02020603050405020304" pitchFamily="18" charset="0"/>
              </a:rPr>
              <a:t>$ </a:t>
            </a:r>
            <a:r>
              <a:rPr lang="en-US" altLang="ko-KR" dirty="0" err="1" smtClean="0"/>
              <a:t>sudo</a:t>
            </a:r>
            <a:r>
              <a:rPr lang="en-US" altLang="ko-KR" dirty="0" smtClean="0"/>
              <a:t> </a:t>
            </a:r>
            <a:r>
              <a:rPr lang="en-US" altLang="ko-KR" dirty="0"/>
              <a:t>apt-get install apt-transport-https </a:t>
            </a:r>
            <a:r>
              <a:rPr lang="en-US" altLang="ko-KR" dirty="0" err="1"/>
              <a:t>ca</a:t>
            </a:r>
            <a:r>
              <a:rPr lang="en-US" altLang="ko-KR" dirty="0"/>
              <a:t>-certificates curl software-properties-common</a:t>
            </a:r>
          </a:p>
          <a:p>
            <a:pPr marL="0" lvl="1"/>
            <a:r>
              <a:rPr lang="en-US" altLang="ko-KR" dirty="0">
                <a:solidFill>
                  <a:srgbClr val="FF0000"/>
                </a:solidFill>
                <a:latin typeface="맑은 고딕 (본문)"/>
                <a:cs typeface="Times New Roman" panose="02020603050405020304" pitchFamily="18" charset="0"/>
              </a:rPr>
              <a:t>$ </a:t>
            </a:r>
            <a:r>
              <a:rPr lang="en-US" altLang="ko-KR" dirty="0" smtClean="0"/>
              <a:t>curl </a:t>
            </a:r>
            <a:r>
              <a:rPr lang="en-US" altLang="ko-KR" dirty="0"/>
              <a:t>-</a:t>
            </a:r>
            <a:r>
              <a:rPr lang="en-US" altLang="ko-KR" dirty="0" err="1"/>
              <a:t>fsSL</a:t>
            </a:r>
            <a:r>
              <a:rPr lang="en-US" altLang="ko-KR" dirty="0"/>
              <a:t> https://download.docker.com/linux/ubuntu/gpg | </a:t>
            </a:r>
            <a:r>
              <a:rPr lang="en-US" altLang="ko-KR" dirty="0" err="1"/>
              <a:t>sudo</a:t>
            </a:r>
            <a:r>
              <a:rPr lang="en-US" altLang="ko-KR" dirty="0"/>
              <a:t> apt-key add -</a:t>
            </a:r>
          </a:p>
          <a:p>
            <a:pPr marL="0" lvl="1"/>
            <a:r>
              <a:rPr lang="en-US" altLang="ko-KR" dirty="0">
                <a:solidFill>
                  <a:srgbClr val="FF0000"/>
                </a:solidFill>
                <a:latin typeface="맑은 고딕 (본문)"/>
                <a:cs typeface="Times New Roman" panose="02020603050405020304" pitchFamily="18" charset="0"/>
              </a:rPr>
              <a:t>$ </a:t>
            </a:r>
            <a:r>
              <a:rPr lang="en-US" altLang="ko-KR" dirty="0" err="1" smtClean="0"/>
              <a:t>sudo</a:t>
            </a:r>
            <a:r>
              <a:rPr lang="en-US" altLang="ko-KR" dirty="0" smtClean="0"/>
              <a:t> </a:t>
            </a:r>
            <a:r>
              <a:rPr lang="en-US" altLang="ko-KR" dirty="0"/>
              <a:t>apt-key fingerprint 0EBFCD88</a:t>
            </a:r>
          </a:p>
          <a:p>
            <a:pPr marL="0" lvl="1"/>
            <a:r>
              <a:rPr lang="en-US" altLang="ko-KR" dirty="0">
                <a:solidFill>
                  <a:srgbClr val="FF0000"/>
                </a:solidFill>
                <a:latin typeface="맑은 고딕 (본문)"/>
                <a:cs typeface="Times New Roman" panose="02020603050405020304" pitchFamily="18" charset="0"/>
              </a:rPr>
              <a:t>$ </a:t>
            </a:r>
            <a:r>
              <a:rPr lang="en-US" altLang="ko-KR" dirty="0" err="1" smtClean="0"/>
              <a:t>sudo</a:t>
            </a:r>
            <a:r>
              <a:rPr lang="en-US" altLang="ko-KR" dirty="0" smtClean="0"/>
              <a:t> </a:t>
            </a:r>
            <a:r>
              <a:rPr lang="en-US" altLang="ko-KR" dirty="0"/>
              <a:t>add-apt-repository \</a:t>
            </a:r>
          </a:p>
          <a:p>
            <a:pPr marL="0" lvl="1"/>
            <a:r>
              <a:rPr lang="en-US" altLang="ko-KR" dirty="0"/>
              <a:t>   "deb [arch=amd64] https://download.docker.com/linux/ubuntu \</a:t>
            </a:r>
          </a:p>
          <a:p>
            <a:pPr marL="0" lvl="1"/>
            <a:r>
              <a:rPr lang="en-US" altLang="ko-KR" dirty="0"/>
              <a:t>   $(</a:t>
            </a:r>
            <a:r>
              <a:rPr lang="en-US" altLang="ko-KR" dirty="0" err="1"/>
              <a:t>lsb_release</a:t>
            </a:r>
            <a:r>
              <a:rPr lang="en-US" altLang="ko-KR" dirty="0"/>
              <a:t> -</a:t>
            </a:r>
            <a:r>
              <a:rPr lang="en-US" altLang="ko-KR" dirty="0" err="1"/>
              <a:t>cs</a:t>
            </a:r>
            <a:r>
              <a:rPr lang="en-US" altLang="ko-KR" dirty="0"/>
              <a:t>) \</a:t>
            </a:r>
          </a:p>
          <a:p>
            <a:pPr marL="0" lvl="1"/>
            <a:r>
              <a:rPr lang="en-US" altLang="ko-KR" dirty="0"/>
              <a:t>   stable"</a:t>
            </a:r>
          </a:p>
          <a:p>
            <a:pPr marL="0" lvl="1"/>
            <a:r>
              <a:rPr lang="en-US" altLang="ko-KR" dirty="0" smtClean="0">
                <a:solidFill>
                  <a:srgbClr val="FF0000"/>
                </a:solidFill>
                <a:latin typeface="맑은 고딕 (본문)"/>
                <a:cs typeface="Times New Roman" panose="02020603050405020304" pitchFamily="18" charset="0"/>
              </a:rPr>
              <a:t>$ </a:t>
            </a:r>
            <a:r>
              <a:rPr lang="en-US" altLang="ko-KR" dirty="0" err="1" smtClean="0"/>
              <a:t>sudo</a:t>
            </a:r>
            <a:r>
              <a:rPr lang="en-US" altLang="ko-KR" dirty="0" smtClean="0"/>
              <a:t> </a:t>
            </a:r>
            <a:r>
              <a:rPr lang="en-US" altLang="ko-KR" dirty="0"/>
              <a:t>apt-get update</a:t>
            </a:r>
          </a:p>
          <a:p>
            <a:pPr marL="0" lvl="1"/>
            <a:r>
              <a:rPr lang="en-US" altLang="ko-KR" dirty="0">
                <a:solidFill>
                  <a:srgbClr val="FF0000"/>
                </a:solidFill>
                <a:latin typeface="맑은 고딕 (본문)"/>
                <a:cs typeface="Times New Roman" panose="02020603050405020304" pitchFamily="18" charset="0"/>
              </a:rPr>
              <a:t>$ </a:t>
            </a:r>
            <a:r>
              <a:rPr lang="en-US" altLang="ko-KR" dirty="0" err="1" smtClean="0"/>
              <a:t>sudo</a:t>
            </a:r>
            <a:r>
              <a:rPr lang="en-US" altLang="ko-KR" dirty="0" smtClean="0"/>
              <a:t> </a:t>
            </a:r>
            <a:r>
              <a:rPr lang="en-US" altLang="ko-KR" dirty="0"/>
              <a:t>apt-get install </a:t>
            </a:r>
            <a:r>
              <a:rPr lang="en-US" altLang="ko-KR" dirty="0" err="1" smtClean="0"/>
              <a:t>docker-ce</a:t>
            </a:r>
            <a:endParaRPr lang="en-US" altLang="ko-KR" dirty="0"/>
          </a:p>
        </p:txBody>
      </p:sp>
      <p:sp>
        <p:nvSpPr>
          <p:cNvPr id="8" name="직사각형 7"/>
          <p:cNvSpPr/>
          <p:nvPr/>
        </p:nvSpPr>
        <p:spPr>
          <a:xfrm>
            <a:off x="61110" y="1305386"/>
            <a:ext cx="1415837" cy="369332"/>
          </a:xfrm>
          <a:prstGeom prst="rect">
            <a:avLst/>
          </a:prstGeom>
        </p:spPr>
        <p:txBody>
          <a:bodyPr wrap="none">
            <a:spAutoFit/>
          </a:bodyPr>
          <a:lstStyle/>
          <a:p>
            <a:r>
              <a:rPr lang="en-US" altLang="ko-KR" dirty="0" smtClean="0"/>
              <a:t>For </a:t>
            </a:r>
            <a:r>
              <a:rPr lang="en-US" altLang="ko-KR" b="1" dirty="0" smtClean="0">
                <a:solidFill>
                  <a:srgbClr val="FF0000"/>
                </a:solidFill>
              </a:rPr>
              <a:t>All NUCs</a:t>
            </a:r>
            <a:r>
              <a:rPr lang="en-US" altLang="ko-KR" dirty="0" smtClean="0"/>
              <a:t> </a:t>
            </a:r>
            <a:endParaRPr lang="ko-KR" altLang="en-US" dirty="0"/>
          </a:p>
        </p:txBody>
      </p:sp>
      <p:pic>
        <p:nvPicPr>
          <p:cNvPr id="26" name="그림 25"/>
          <p:cNvPicPr>
            <a:picLocks noChangeAspect="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6809" r="9296"/>
          <a:stretch/>
        </p:blipFill>
        <p:spPr>
          <a:xfrm>
            <a:off x="7359157" y="383994"/>
            <a:ext cx="1493670" cy="982016"/>
          </a:xfrm>
          <a:prstGeom prst="rect">
            <a:avLst/>
          </a:prstGeom>
        </p:spPr>
      </p:pic>
      <p:pic>
        <p:nvPicPr>
          <p:cNvPr id="27" name="Picture 2" descr="http://publicdomainvectors.org/photos/Anonymous_Keyboard_1_ic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210753" y="902472"/>
            <a:ext cx="1079726" cy="1079726"/>
          </a:xfrm>
          <a:prstGeom prst="rect">
            <a:avLst/>
          </a:prstGeom>
          <a:noFill/>
          <a:extLst>
            <a:ext uri="{909E8E84-426E-40DD-AFC4-6F175D3DCCD1}">
              <a14:hiddenFill xmlns:a14="http://schemas.microsoft.com/office/drawing/2010/main">
                <a:solidFill>
                  <a:srgbClr val="FFFFFF"/>
                </a:solidFill>
              </a14:hiddenFill>
            </a:ext>
          </a:extLst>
        </p:spPr>
      </p:pic>
      <p:sp>
        <p:nvSpPr>
          <p:cNvPr id="9" name="직사각형 8"/>
          <p:cNvSpPr/>
          <p:nvPr/>
        </p:nvSpPr>
        <p:spPr>
          <a:xfrm>
            <a:off x="11607" y="5536070"/>
            <a:ext cx="9119286" cy="468000"/>
          </a:xfrm>
          <a:prstGeom prst="rect">
            <a:avLst/>
          </a:prstGeom>
          <a:ln w="31750">
            <a:solidFill>
              <a:srgbClr val="C00000"/>
            </a:solidFill>
          </a:ln>
        </p:spPr>
        <p:txBody>
          <a:bodyPr wrap="square">
            <a:spAutoFit/>
          </a:bodyPr>
          <a:lstStyle/>
          <a:p>
            <a:pPr lvl="1"/>
            <a:endParaRPr lang="en-US" altLang="ko-KR" dirty="0">
              <a:solidFill>
                <a:srgbClr val="FF0000"/>
              </a:solidFill>
              <a:latin typeface="맑은 고딕 (본문)"/>
            </a:endParaRPr>
          </a:p>
          <a:p>
            <a:pPr lvl="1"/>
            <a:endParaRPr lang="en-US" altLang="ko-KR" dirty="0" smtClean="0">
              <a:solidFill>
                <a:srgbClr val="FF0000"/>
              </a:solidFill>
              <a:latin typeface="맑은 고딕 (본문)"/>
            </a:endParaRPr>
          </a:p>
          <a:p>
            <a:pPr lvl="1"/>
            <a:endParaRPr lang="en-US" altLang="ko-KR" dirty="0">
              <a:solidFill>
                <a:srgbClr val="FF0000"/>
              </a:solidFill>
              <a:latin typeface="맑은 고딕 (본문)"/>
            </a:endParaRPr>
          </a:p>
          <a:p>
            <a:pPr lvl="1"/>
            <a:endParaRPr lang="en-US" altLang="ko-KR" dirty="0" smtClean="0">
              <a:solidFill>
                <a:srgbClr val="FF0000"/>
              </a:solidFill>
              <a:latin typeface="맑은 고딕 (본문)"/>
            </a:endParaRPr>
          </a:p>
          <a:p>
            <a:pPr lvl="1"/>
            <a:endParaRPr lang="en-US" altLang="ko-KR" dirty="0">
              <a:solidFill>
                <a:srgbClr val="FF0000"/>
              </a:solidFill>
              <a:latin typeface="맑은 고딕 (본문)"/>
            </a:endParaRPr>
          </a:p>
          <a:p>
            <a:pPr lvl="1"/>
            <a:endParaRPr lang="en-US" altLang="ko-KR" dirty="0" smtClean="0">
              <a:solidFill>
                <a:srgbClr val="FF0000"/>
              </a:solidFill>
              <a:latin typeface="맑은 고딕 (본문)"/>
            </a:endParaRPr>
          </a:p>
          <a:p>
            <a:pPr lvl="1"/>
            <a:endParaRPr lang="en-US" altLang="ko-KR" dirty="0">
              <a:solidFill>
                <a:srgbClr val="FF0000"/>
              </a:solidFill>
              <a:latin typeface="맑은 고딕 (본문)"/>
            </a:endParaRPr>
          </a:p>
          <a:p>
            <a:pPr lvl="1"/>
            <a:endParaRPr lang="en-US" altLang="ko-KR" dirty="0" smtClean="0">
              <a:solidFill>
                <a:srgbClr val="FF0000"/>
              </a:solidFill>
              <a:latin typeface="맑은 고딕 (본문)"/>
            </a:endParaRPr>
          </a:p>
          <a:p>
            <a:pPr lvl="1"/>
            <a:endParaRPr lang="en-US" altLang="ko-KR" dirty="0">
              <a:solidFill>
                <a:srgbClr val="FF0000"/>
              </a:solidFill>
              <a:latin typeface="맑은 고딕 (본문)"/>
            </a:endParaRPr>
          </a:p>
          <a:p>
            <a:pPr lvl="1"/>
            <a:endParaRPr lang="en-US" altLang="ko-KR" dirty="0" smtClean="0">
              <a:solidFill>
                <a:srgbClr val="FF0000"/>
              </a:solidFill>
              <a:latin typeface="맑은 고딕 (본문)"/>
            </a:endParaRPr>
          </a:p>
          <a:p>
            <a:pPr lvl="1"/>
            <a:endParaRPr lang="en-US" altLang="ko-KR" dirty="0">
              <a:solidFill>
                <a:srgbClr val="0070C0"/>
              </a:solidFill>
              <a:latin typeface="맑은 고딕 (본문)"/>
            </a:endParaRPr>
          </a:p>
        </p:txBody>
      </p:sp>
      <p:sp>
        <p:nvSpPr>
          <p:cNvPr id="2" name="직사각형 1"/>
          <p:cNvSpPr/>
          <p:nvPr/>
        </p:nvSpPr>
        <p:spPr>
          <a:xfrm>
            <a:off x="120243" y="5153837"/>
            <a:ext cx="4572000" cy="369332"/>
          </a:xfrm>
          <a:prstGeom prst="rect">
            <a:avLst/>
          </a:prstGeom>
        </p:spPr>
        <p:txBody>
          <a:bodyPr>
            <a:spAutoFit/>
          </a:bodyPr>
          <a:lstStyle/>
          <a:p>
            <a:pPr marL="0" lvl="1"/>
            <a:r>
              <a:rPr lang="en-US" altLang="ko-KR" b="1" dirty="0"/>
              <a:t>A prerequisite for ROOK : </a:t>
            </a:r>
            <a:r>
              <a:rPr lang="en-US" altLang="ko-KR" b="1" dirty="0" err="1"/>
              <a:t>xfsprogs</a:t>
            </a:r>
            <a:r>
              <a:rPr lang="en-US" altLang="ko-KR" b="1" dirty="0"/>
              <a:t> </a:t>
            </a:r>
            <a:r>
              <a:rPr lang="en-US" altLang="ko-KR" b="1" dirty="0" smtClean="0"/>
              <a:t>installation</a:t>
            </a:r>
            <a:endParaRPr lang="en-US" altLang="ko-KR" b="1" dirty="0"/>
          </a:p>
        </p:txBody>
      </p:sp>
      <p:sp>
        <p:nvSpPr>
          <p:cNvPr id="3" name="직사각형 2"/>
          <p:cNvSpPr/>
          <p:nvPr/>
        </p:nvSpPr>
        <p:spPr>
          <a:xfrm>
            <a:off x="61110" y="1591366"/>
            <a:ext cx="5454713" cy="369332"/>
          </a:xfrm>
          <a:prstGeom prst="rect">
            <a:avLst/>
          </a:prstGeom>
        </p:spPr>
        <p:txBody>
          <a:bodyPr wrap="square">
            <a:spAutoFit/>
          </a:bodyPr>
          <a:lstStyle/>
          <a:p>
            <a:pPr marL="0" lvl="1"/>
            <a:r>
              <a:rPr lang="en-US" altLang="ko-KR" b="1" dirty="0"/>
              <a:t>A prerequisite for </a:t>
            </a:r>
            <a:r>
              <a:rPr lang="en-US" altLang="ko-KR" b="1" dirty="0" err="1"/>
              <a:t>kubernetes</a:t>
            </a:r>
            <a:r>
              <a:rPr lang="en-US" altLang="ko-KR" b="1" dirty="0"/>
              <a:t>: </a:t>
            </a:r>
            <a:r>
              <a:rPr lang="en-US" altLang="ko-KR" b="1" dirty="0" err="1"/>
              <a:t>Docker</a:t>
            </a:r>
            <a:r>
              <a:rPr lang="en-US" altLang="ko-KR" b="1" dirty="0"/>
              <a:t> Installation </a:t>
            </a:r>
          </a:p>
        </p:txBody>
      </p:sp>
      <p:sp>
        <p:nvSpPr>
          <p:cNvPr id="5" name="직사각형 4"/>
          <p:cNvSpPr/>
          <p:nvPr/>
        </p:nvSpPr>
        <p:spPr>
          <a:xfrm>
            <a:off x="120243" y="5607298"/>
            <a:ext cx="3018519" cy="369332"/>
          </a:xfrm>
          <a:prstGeom prst="rect">
            <a:avLst/>
          </a:prstGeom>
        </p:spPr>
        <p:txBody>
          <a:bodyPr wrap="none">
            <a:spAutoFit/>
          </a:bodyPr>
          <a:lstStyle/>
          <a:p>
            <a:pPr marL="0" lvl="1"/>
            <a:r>
              <a:rPr lang="en-US" altLang="ko-KR" dirty="0">
                <a:solidFill>
                  <a:srgbClr val="FF0000"/>
                </a:solidFill>
                <a:latin typeface="맑은 고딕 (본문)"/>
                <a:cs typeface="Times New Roman" panose="02020603050405020304" pitchFamily="18" charset="0"/>
              </a:rPr>
              <a:t>$ </a:t>
            </a:r>
            <a:r>
              <a:rPr lang="en-US" altLang="ko-KR" dirty="0" err="1" smtClean="0"/>
              <a:t>sudo</a:t>
            </a:r>
            <a:r>
              <a:rPr lang="en-US" altLang="ko-KR" dirty="0" smtClean="0"/>
              <a:t> </a:t>
            </a:r>
            <a:r>
              <a:rPr lang="en-US" altLang="ko-KR" dirty="0"/>
              <a:t>apt-get install </a:t>
            </a:r>
            <a:r>
              <a:rPr lang="en-US" altLang="ko-KR" dirty="0" err="1"/>
              <a:t>xfsprogs</a:t>
            </a:r>
            <a:endParaRPr lang="en-US" altLang="ko-KR" dirty="0"/>
          </a:p>
        </p:txBody>
      </p:sp>
    </p:spTree>
    <p:extLst>
      <p:ext uri="{BB962C8B-B14F-4D97-AF65-F5344CB8AC3E}">
        <p14:creationId xmlns:p14="http://schemas.microsoft.com/office/powerpoint/2010/main" val="136472074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직사각형 15"/>
          <p:cNvSpPr/>
          <p:nvPr/>
        </p:nvSpPr>
        <p:spPr>
          <a:xfrm>
            <a:off x="0" y="0"/>
            <a:ext cx="6583680" cy="1077218"/>
          </a:xfrm>
          <a:prstGeom prst="rect">
            <a:avLst/>
          </a:prstGeom>
          <a:solidFill>
            <a:schemeClr val="accent4">
              <a:lumMod val="40000"/>
              <a:lumOff val="60000"/>
            </a:schemeClr>
          </a:solidFill>
        </p:spPr>
        <p:txBody>
          <a:bodyPr wrap="square" rtlCol="0">
            <a:spAutoFit/>
          </a:bodyPr>
          <a:lstStyle/>
          <a:p>
            <a:r>
              <a:rPr lang="en-US" altLang="ko-KR" sz="3200" dirty="0" smtClean="0">
                <a:solidFill>
                  <a:srgbClr val="0070C0"/>
                </a:solidFill>
                <a:latin typeface="+mj-ea"/>
                <a:ea typeface="+mj-ea"/>
              </a:rPr>
              <a:t>#1-2 </a:t>
            </a:r>
            <a:r>
              <a:rPr lang="en-US" altLang="ko-KR" sz="3200" dirty="0">
                <a:solidFill>
                  <a:srgbClr val="0070C0"/>
                </a:solidFill>
                <a:latin typeface="+mj-ea"/>
              </a:rPr>
              <a:t>Preparations </a:t>
            </a:r>
            <a:r>
              <a:rPr lang="en-US" altLang="ko-KR" sz="3200" dirty="0" smtClean="0">
                <a:solidFill>
                  <a:srgbClr val="0070C0"/>
                </a:solidFill>
                <a:latin typeface="+mj-ea"/>
                <a:ea typeface="+mj-ea"/>
              </a:rPr>
              <a:t>for Clustering: </a:t>
            </a:r>
          </a:p>
          <a:p>
            <a:r>
              <a:rPr lang="en-US" altLang="ko-KR" sz="3200" dirty="0" err="1" smtClean="0">
                <a:solidFill>
                  <a:srgbClr val="0070C0"/>
                </a:solidFill>
                <a:latin typeface="+mj-ea"/>
                <a:ea typeface="+mj-ea"/>
              </a:rPr>
              <a:t>Kubernetes</a:t>
            </a:r>
            <a:r>
              <a:rPr lang="en-US" altLang="ko-KR" sz="3200" dirty="0" smtClean="0">
                <a:solidFill>
                  <a:srgbClr val="0070C0"/>
                </a:solidFill>
                <a:latin typeface="+mj-ea"/>
                <a:ea typeface="+mj-ea"/>
              </a:rPr>
              <a:t> Installation</a:t>
            </a:r>
            <a:endParaRPr lang="ko-KR" altLang="en-US" sz="3200" dirty="0">
              <a:solidFill>
                <a:srgbClr val="0070C0"/>
              </a:solidFill>
              <a:latin typeface="+mj-ea"/>
              <a:ea typeface="+mj-ea"/>
            </a:endParaRPr>
          </a:p>
        </p:txBody>
      </p:sp>
      <p:sp>
        <p:nvSpPr>
          <p:cNvPr id="18" name="직사각형 17"/>
          <p:cNvSpPr/>
          <p:nvPr/>
        </p:nvSpPr>
        <p:spPr>
          <a:xfrm>
            <a:off x="20352" y="4055216"/>
            <a:ext cx="9119286" cy="2598598"/>
          </a:xfrm>
          <a:prstGeom prst="rect">
            <a:avLst/>
          </a:prstGeom>
          <a:ln w="31750">
            <a:solidFill>
              <a:srgbClr val="C00000"/>
            </a:solidFill>
          </a:ln>
        </p:spPr>
        <p:txBody>
          <a:bodyPr wrap="square">
            <a:spAutoFit/>
          </a:bodyPr>
          <a:lstStyle/>
          <a:p>
            <a:pPr lvl="1"/>
            <a:endParaRPr lang="en-US" altLang="ko-KR" dirty="0">
              <a:solidFill>
                <a:srgbClr val="FF0000"/>
              </a:solidFill>
              <a:latin typeface="맑은 고딕 (본문)"/>
            </a:endParaRPr>
          </a:p>
          <a:p>
            <a:pPr lvl="1"/>
            <a:endParaRPr lang="en-US" altLang="ko-KR" dirty="0" smtClean="0">
              <a:solidFill>
                <a:srgbClr val="FF0000"/>
              </a:solidFill>
              <a:latin typeface="맑은 고딕 (본문)"/>
            </a:endParaRPr>
          </a:p>
          <a:p>
            <a:pPr lvl="1"/>
            <a:endParaRPr lang="en-US" altLang="ko-KR" dirty="0">
              <a:solidFill>
                <a:srgbClr val="FF0000"/>
              </a:solidFill>
              <a:latin typeface="맑은 고딕 (본문)"/>
            </a:endParaRPr>
          </a:p>
          <a:p>
            <a:pPr lvl="1"/>
            <a:endParaRPr lang="en-US" altLang="ko-KR" dirty="0" smtClean="0">
              <a:solidFill>
                <a:srgbClr val="FF0000"/>
              </a:solidFill>
              <a:latin typeface="맑은 고딕 (본문)"/>
            </a:endParaRPr>
          </a:p>
          <a:p>
            <a:pPr lvl="1"/>
            <a:endParaRPr lang="en-US" altLang="ko-KR" dirty="0">
              <a:solidFill>
                <a:srgbClr val="FF0000"/>
              </a:solidFill>
              <a:latin typeface="맑은 고딕 (본문)"/>
            </a:endParaRPr>
          </a:p>
          <a:p>
            <a:pPr lvl="1"/>
            <a:endParaRPr lang="en-US" altLang="ko-KR" dirty="0" smtClean="0">
              <a:solidFill>
                <a:srgbClr val="FF0000"/>
              </a:solidFill>
              <a:latin typeface="맑은 고딕 (본문)"/>
            </a:endParaRPr>
          </a:p>
          <a:p>
            <a:pPr lvl="1"/>
            <a:endParaRPr lang="en-US" altLang="ko-KR" dirty="0">
              <a:solidFill>
                <a:srgbClr val="FF0000"/>
              </a:solidFill>
              <a:latin typeface="맑은 고딕 (본문)"/>
            </a:endParaRPr>
          </a:p>
          <a:p>
            <a:pPr lvl="1"/>
            <a:endParaRPr lang="en-US" altLang="ko-KR" dirty="0" smtClean="0">
              <a:solidFill>
                <a:srgbClr val="FF0000"/>
              </a:solidFill>
              <a:latin typeface="맑은 고딕 (본문)"/>
            </a:endParaRPr>
          </a:p>
          <a:p>
            <a:pPr lvl="1"/>
            <a:endParaRPr lang="en-US" altLang="ko-KR" dirty="0">
              <a:solidFill>
                <a:srgbClr val="FF0000"/>
              </a:solidFill>
              <a:latin typeface="맑은 고딕 (본문)"/>
            </a:endParaRPr>
          </a:p>
          <a:p>
            <a:pPr lvl="1"/>
            <a:endParaRPr lang="en-US" altLang="ko-KR" dirty="0" smtClean="0">
              <a:solidFill>
                <a:srgbClr val="FF0000"/>
              </a:solidFill>
              <a:latin typeface="맑은 고딕 (본문)"/>
            </a:endParaRPr>
          </a:p>
          <a:p>
            <a:pPr lvl="1"/>
            <a:endParaRPr lang="en-US" altLang="ko-KR" dirty="0">
              <a:solidFill>
                <a:srgbClr val="0070C0"/>
              </a:solidFill>
              <a:latin typeface="맑은 고딕 (본문)"/>
            </a:endParaRPr>
          </a:p>
        </p:txBody>
      </p:sp>
      <p:sp>
        <p:nvSpPr>
          <p:cNvPr id="6" name="TextBox 5"/>
          <p:cNvSpPr txBox="1"/>
          <p:nvPr/>
        </p:nvSpPr>
        <p:spPr>
          <a:xfrm>
            <a:off x="230073" y="4056095"/>
            <a:ext cx="7733912" cy="2585323"/>
          </a:xfrm>
          <a:prstGeom prst="rect">
            <a:avLst/>
          </a:prstGeom>
          <a:noFill/>
        </p:spPr>
        <p:txBody>
          <a:bodyPr wrap="none" rtlCol="0">
            <a:spAutoFit/>
          </a:bodyPr>
          <a:lstStyle/>
          <a:p>
            <a:pPr marL="0" lvl="1"/>
            <a:r>
              <a:rPr lang="en-US" altLang="ko-KR" dirty="0">
                <a:solidFill>
                  <a:srgbClr val="FF0000"/>
                </a:solidFill>
                <a:latin typeface="맑은 고딕 (본문)"/>
                <a:cs typeface="Times New Roman" panose="02020603050405020304" pitchFamily="18" charset="0"/>
              </a:rPr>
              <a:t>$</a:t>
            </a:r>
            <a:r>
              <a:rPr lang="en-US" altLang="ko-KR" sz="1600" dirty="0">
                <a:solidFill>
                  <a:srgbClr val="FF0000"/>
                </a:solidFill>
                <a:latin typeface="맑은 고딕 (본문)"/>
                <a:cs typeface="Times New Roman" panose="02020603050405020304" pitchFamily="18" charset="0"/>
              </a:rPr>
              <a:t> </a:t>
            </a:r>
            <a:r>
              <a:rPr lang="en-US" altLang="ko-KR" dirty="0" err="1" smtClean="0"/>
              <a:t>sudo</a:t>
            </a:r>
            <a:r>
              <a:rPr lang="en-US" altLang="ko-KR" dirty="0" smtClean="0"/>
              <a:t> </a:t>
            </a:r>
            <a:r>
              <a:rPr lang="en-US" altLang="ko-KR" dirty="0" err="1"/>
              <a:t>su</a:t>
            </a:r>
            <a:endParaRPr lang="en-US" altLang="ko-KR" dirty="0"/>
          </a:p>
          <a:p>
            <a:pPr marL="0" lvl="1"/>
            <a:r>
              <a:rPr lang="en-US" altLang="ko-KR" dirty="0">
                <a:solidFill>
                  <a:srgbClr val="FF0000"/>
                </a:solidFill>
                <a:latin typeface="맑은 고딕 (본문)"/>
                <a:cs typeface="Times New Roman" panose="02020603050405020304" pitchFamily="18" charset="0"/>
              </a:rPr>
              <a:t>$</a:t>
            </a:r>
            <a:r>
              <a:rPr lang="en-US" altLang="ko-KR" sz="1600" dirty="0">
                <a:solidFill>
                  <a:srgbClr val="FF0000"/>
                </a:solidFill>
                <a:latin typeface="맑은 고딕 (본문)"/>
                <a:cs typeface="Times New Roman" panose="02020603050405020304" pitchFamily="18" charset="0"/>
              </a:rPr>
              <a:t> </a:t>
            </a:r>
            <a:r>
              <a:rPr lang="en-US" altLang="ko-KR" dirty="0" smtClean="0"/>
              <a:t>apt-get </a:t>
            </a:r>
            <a:r>
              <a:rPr lang="en-US" altLang="ko-KR" dirty="0"/>
              <a:t>update &amp;&amp; apt-get install -y apt-transport-https curl</a:t>
            </a:r>
          </a:p>
          <a:p>
            <a:pPr marL="0" lvl="1"/>
            <a:r>
              <a:rPr lang="en-US" altLang="ko-KR" dirty="0">
                <a:solidFill>
                  <a:srgbClr val="FF0000"/>
                </a:solidFill>
                <a:latin typeface="맑은 고딕 (본문)"/>
                <a:cs typeface="Times New Roman" panose="02020603050405020304" pitchFamily="18" charset="0"/>
              </a:rPr>
              <a:t>$</a:t>
            </a:r>
            <a:r>
              <a:rPr lang="en-US" altLang="ko-KR" sz="1600" dirty="0">
                <a:solidFill>
                  <a:srgbClr val="FF0000"/>
                </a:solidFill>
                <a:latin typeface="맑은 고딕 (본문)"/>
                <a:cs typeface="Times New Roman" panose="02020603050405020304" pitchFamily="18" charset="0"/>
              </a:rPr>
              <a:t> </a:t>
            </a:r>
            <a:r>
              <a:rPr lang="en-US" altLang="ko-KR" dirty="0" smtClean="0"/>
              <a:t>curl </a:t>
            </a:r>
            <a:r>
              <a:rPr lang="en-US" altLang="ko-KR" dirty="0"/>
              <a:t>-s https://packages.cloud.google.com/apt/doc/apt-key.gpg | apt-key add -</a:t>
            </a:r>
          </a:p>
          <a:p>
            <a:pPr marL="0" lvl="1"/>
            <a:r>
              <a:rPr lang="en-US" altLang="ko-KR" dirty="0">
                <a:solidFill>
                  <a:srgbClr val="FF0000"/>
                </a:solidFill>
                <a:latin typeface="맑은 고딕 (본문)"/>
                <a:cs typeface="Times New Roman" panose="02020603050405020304" pitchFamily="18" charset="0"/>
              </a:rPr>
              <a:t>$</a:t>
            </a:r>
            <a:r>
              <a:rPr lang="en-US" altLang="ko-KR" sz="1600" dirty="0">
                <a:solidFill>
                  <a:srgbClr val="FF0000"/>
                </a:solidFill>
                <a:latin typeface="맑은 고딕 (본문)"/>
                <a:cs typeface="Times New Roman" panose="02020603050405020304" pitchFamily="18" charset="0"/>
              </a:rPr>
              <a:t> </a:t>
            </a:r>
            <a:r>
              <a:rPr lang="en-US" altLang="ko-KR" dirty="0" smtClean="0"/>
              <a:t>cat </a:t>
            </a:r>
            <a:r>
              <a:rPr lang="en-US" altLang="ko-KR" dirty="0"/>
              <a:t>&lt;&lt;EOF &gt;/</a:t>
            </a:r>
            <a:r>
              <a:rPr lang="en-US" altLang="ko-KR" dirty="0" err="1"/>
              <a:t>etc</a:t>
            </a:r>
            <a:r>
              <a:rPr lang="en-US" altLang="ko-KR" dirty="0"/>
              <a:t>/apt/</a:t>
            </a:r>
            <a:r>
              <a:rPr lang="en-US" altLang="ko-KR" dirty="0" err="1"/>
              <a:t>sources.list.d</a:t>
            </a:r>
            <a:r>
              <a:rPr lang="en-US" altLang="ko-KR" dirty="0"/>
              <a:t>/</a:t>
            </a:r>
            <a:r>
              <a:rPr lang="en-US" altLang="ko-KR" dirty="0" err="1"/>
              <a:t>kubernetes.list</a:t>
            </a:r>
            <a:endParaRPr lang="en-US" altLang="ko-KR" dirty="0"/>
          </a:p>
          <a:p>
            <a:pPr marL="0" lvl="2"/>
            <a:r>
              <a:rPr lang="en-US" altLang="ko-KR" dirty="0" smtClean="0">
                <a:solidFill>
                  <a:srgbClr val="FF0000"/>
                </a:solidFill>
              </a:rPr>
              <a:t>&gt;</a:t>
            </a:r>
            <a:r>
              <a:rPr lang="en-US" altLang="ko-KR" dirty="0" smtClean="0"/>
              <a:t> deb </a:t>
            </a:r>
            <a:r>
              <a:rPr lang="en-US" altLang="ko-KR" dirty="0"/>
              <a:t>http://apt.kubernetes.io/ </a:t>
            </a:r>
            <a:r>
              <a:rPr lang="en-US" altLang="ko-KR" dirty="0" err="1"/>
              <a:t>kubernetes-xenial</a:t>
            </a:r>
            <a:r>
              <a:rPr lang="en-US" altLang="ko-KR" dirty="0"/>
              <a:t> main</a:t>
            </a:r>
          </a:p>
          <a:p>
            <a:pPr marL="0" lvl="2"/>
            <a:r>
              <a:rPr lang="en-US" altLang="ko-KR" dirty="0" smtClean="0">
                <a:solidFill>
                  <a:srgbClr val="FF0000"/>
                </a:solidFill>
              </a:rPr>
              <a:t>&gt;</a:t>
            </a:r>
            <a:r>
              <a:rPr lang="en-US" altLang="ko-KR" dirty="0" smtClean="0"/>
              <a:t> EOF</a:t>
            </a:r>
            <a:endParaRPr lang="en-US" altLang="ko-KR" dirty="0"/>
          </a:p>
          <a:p>
            <a:pPr marL="0" lvl="1"/>
            <a:r>
              <a:rPr lang="en-US" altLang="ko-KR" dirty="0">
                <a:solidFill>
                  <a:srgbClr val="FF0000"/>
                </a:solidFill>
                <a:latin typeface="맑은 고딕 (본문)"/>
                <a:cs typeface="Times New Roman" panose="02020603050405020304" pitchFamily="18" charset="0"/>
              </a:rPr>
              <a:t>$</a:t>
            </a:r>
            <a:r>
              <a:rPr lang="en-US" altLang="ko-KR" sz="1600" dirty="0">
                <a:solidFill>
                  <a:srgbClr val="FF0000"/>
                </a:solidFill>
                <a:latin typeface="맑은 고딕 (본문)"/>
                <a:cs typeface="Times New Roman" panose="02020603050405020304" pitchFamily="18" charset="0"/>
              </a:rPr>
              <a:t> </a:t>
            </a:r>
            <a:r>
              <a:rPr lang="en-US" altLang="ko-KR" dirty="0" smtClean="0"/>
              <a:t>apt-get </a:t>
            </a:r>
            <a:r>
              <a:rPr lang="en-US" altLang="ko-KR" dirty="0"/>
              <a:t>update</a:t>
            </a:r>
          </a:p>
          <a:p>
            <a:pPr marL="0" lvl="1"/>
            <a:r>
              <a:rPr lang="en-US" altLang="ko-KR" dirty="0">
                <a:solidFill>
                  <a:srgbClr val="FF0000"/>
                </a:solidFill>
                <a:latin typeface="맑은 고딕 (본문)"/>
                <a:cs typeface="Times New Roman" panose="02020603050405020304" pitchFamily="18" charset="0"/>
              </a:rPr>
              <a:t>$</a:t>
            </a:r>
            <a:r>
              <a:rPr lang="en-US" altLang="ko-KR" sz="1600" dirty="0">
                <a:solidFill>
                  <a:srgbClr val="FF0000"/>
                </a:solidFill>
                <a:latin typeface="맑은 고딕 (본문)"/>
                <a:cs typeface="Times New Roman" panose="02020603050405020304" pitchFamily="18" charset="0"/>
              </a:rPr>
              <a:t> </a:t>
            </a:r>
            <a:r>
              <a:rPr lang="en-US" altLang="ko-KR" dirty="0" smtClean="0"/>
              <a:t>apt-get </a:t>
            </a:r>
            <a:r>
              <a:rPr lang="en-US" altLang="ko-KR" dirty="0"/>
              <a:t>install -y </a:t>
            </a:r>
            <a:r>
              <a:rPr lang="en-US" altLang="ko-KR" dirty="0" err="1" smtClean="0"/>
              <a:t>kubelet</a:t>
            </a:r>
            <a:r>
              <a:rPr lang="en-US" altLang="ko-KR" dirty="0"/>
              <a:t>=1.14.3-00 </a:t>
            </a:r>
            <a:r>
              <a:rPr lang="en-US" altLang="ko-KR" dirty="0" err="1"/>
              <a:t>kubeadm</a:t>
            </a:r>
            <a:r>
              <a:rPr lang="en-US" altLang="ko-KR" dirty="0"/>
              <a:t>=1.14.3-00 </a:t>
            </a:r>
            <a:r>
              <a:rPr lang="en-US" altLang="ko-KR" dirty="0" err="1"/>
              <a:t>kubectl</a:t>
            </a:r>
            <a:r>
              <a:rPr lang="en-US" altLang="ko-KR" dirty="0"/>
              <a:t>=1.14.3-00</a:t>
            </a:r>
            <a:endParaRPr lang="ko-KR" altLang="en-US" dirty="0"/>
          </a:p>
          <a:p>
            <a:pPr marL="0" lvl="1"/>
            <a:r>
              <a:rPr lang="en-US" altLang="ko-KR" dirty="0">
                <a:solidFill>
                  <a:srgbClr val="FF0000"/>
                </a:solidFill>
                <a:latin typeface="맑은 고딕 (본문)"/>
                <a:cs typeface="Times New Roman" panose="02020603050405020304" pitchFamily="18" charset="0"/>
              </a:rPr>
              <a:t>$</a:t>
            </a:r>
            <a:r>
              <a:rPr lang="en-US" altLang="ko-KR" sz="1600" dirty="0">
                <a:solidFill>
                  <a:srgbClr val="FF0000"/>
                </a:solidFill>
                <a:latin typeface="맑은 고딕 (본문)"/>
                <a:cs typeface="Times New Roman" panose="02020603050405020304" pitchFamily="18" charset="0"/>
              </a:rPr>
              <a:t> </a:t>
            </a:r>
            <a:r>
              <a:rPr lang="en-US" altLang="ko-KR" dirty="0" smtClean="0"/>
              <a:t>exit</a:t>
            </a:r>
            <a:endParaRPr lang="ko-KR" altLang="en-US" dirty="0"/>
          </a:p>
        </p:txBody>
      </p:sp>
      <p:sp>
        <p:nvSpPr>
          <p:cNvPr id="8" name="직사각형 7"/>
          <p:cNvSpPr/>
          <p:nvPr/>
        </p:nvSpPr>
        <p:spPr>
          <a:xfrm>
            <a:off x="107997" y="3676661"/>
            <a:ext cx="1415837" cy="369332"/>
          </a:xfrm>
          <a:prstGeom prst="rect">
            <a:avLst/>
          </a:prstGeom>
        </p:spPr>
        <p:txBody>
          <a:bodyPr wrap="none">
            <a:spAutoFit/>
          </a:bodyPr>
          <a:lstStyle/>
          <a:p>
            <a:r>
              <a:rPr lang="en-US" altLang="ko-KR" dirty="0" smtClean="0"/>
              <a:t>For </a:t>
            </a:r>
            <a:r>
              <a:rPr lang="en-US" altLang="ko-KR" b="1" dirty="0" smtClean="0">
                <a:solidFill>
                  <a:srgbClr val="FF0000"/>
                </a:solidFill>
              </a:rPr>
              <a:t>All NUCs</a:t>
            </a:r>
            <a:r>
              <a:rPr lang="en-US" altLang="ko-KR" dirty="0" smtClean="0"/>
              <a:t> </a:t>
            </a:r>
            <a:endParaRPr lang="ko-KR" altLang="en-US" dirty="0"/>
          </a:p>
        </p:txBody>
      </p:sp>
      <p:pic>
        <p:nvPicPr>
          <p:cNvPr id="26" name="그림 25"/>
          <p:cNvPicPr>
            <a:picLocks noChangeAspect="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6809" r="9296"/>
          <a:stretch/>
        </p:blipFill>
        <p:spPr>
          <a:xfrm>
            <a:off x="7359157" y="383994"/>
            <a:ext cx="1493670" cy="982016"/>
          </a:xfrm>
          <a:prstGeom prst="rect">
            <a:avLst/>
          </a:prstGeom>
        </p:spPr>
      </p:pic>
      <p:pic>
        <p:nvPicPr>
          <p:cNvPr id="27" name="Picture 2" descr="http://publicdomainvectors.org/photos/Anonymous_Keyboard_1_ic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210753" y="902472"/>
            <a:ext cx="1079726" cy="1079726"/>
          </a:xfrm>
          <a:prstGeom prst="rect">
            <a:avLst/>
          </a:prstGeom>
          <a:noFill/>
          <a:extLst>
            <a:ext uri="{909E8E84-426E-40DD-AFC4-6F175D3DCCD1}">
              <a14:hiddenFill xmlns:a14="http://schemas.microsoft.com/office/drawing/2010/main">
                <a:solidFill>
                  <a:srgbClr val="FFFFFF"/>
                </a:solidFill>
              </a14:hiddenFill>
            </a:ext>
          </a:extLst>
        </p:spPr>
      </p:pic>
      <p:grpSp>
        <p:nvGrpSpPr>
          <p:cNvPr id="3" name="그룹 2"/>
          <p:cNvGrpSpPr/>
          <p:nvPr/>
        </p:nvGrpSpPr>
        <p:grpSpPr>
          <a:xfrm>
            <a:off x="1965613" y="1170824"/>
            <a:ext cx="5228764" cy="2268326"/>
            <a:chOff x="1758880" y="1301655"/>
            <a:chExt cx="5228764" cy="2268326"/>
          </a:xfrm>
        </p:grpSpPr>
        <p:grpSp>
          <p:nvGrpSpPr>
            <p:cNvPr id="10" name="그룹 9"/>
            <p:cNvGrpSpPr/>
            <p:nvPr/>
          </p:nvGrpSpPr>
          <p:grpSpPr>
            <a:xfrm>
              <a:off x="1758880" y="2124589"/>
              <a:ext cx="1599489" cy="1445392"/>
              <a:chOff x="1992758" y="5250093"/>
              <a:chExt cx="1599489" cy="1445392"/>
            </a:xfrm>
          </p:grpSpPr>
          <p:pic>
            <p:nvPicPr>
              <p:cNvPr id="28" name="그림 27"/>
              <p:cNvPicPr>
                <a:picLocks noChangeAspect="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6809" r="9296"/>
              <a:stretch/>
            </p:blipFill>
            <p:spPr>
              <a:xfrm>
                <a:off x="2098577" y="5330308"/>
                <a:ext cx="1493670" cy="982016"/>
              </a:xfrm>
              <a:prstGeom prst="rect">
                <a:avLst/>
              </a:prstGeom>
            </p:spPr>
          </p:pic>
          <p:pic>
            <p:nvPicPr>
              <p:cNvPr id="29" name="Picture 2" descr="kubernetes logo pngì ëí ì´ë¯¸ì§ ê²ìê²°ê³¼"/>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492975" y="5250093"/>
                <a:ext cx="671684" cy="671684"/>
              </a:xfrm>
              <a:prstGeom prst="rect">
                <a:avLst/>
              </a:prstGeom>
              <a:noFill/>
              <a:extLst>
                <a:ext uri="{909E8E84-426E-40DD-AFC4-6F175D3DCCD1}">
                  <a14:hiddenFill xmlns:a14="http://schemas.microsoft.com/office/drawing/2010/main">
                    <a:solidFill>
                      <a:srgbClr val="FFFFFF"/>
                    </a:solidFill>
                  </a14:hiddenFill>
                </a:ext>
              </a:extLst>
            </p:spPr>
          </p:pic>
          <p:sp>
            <p:nvSpPr>
              <p:cNvPr id="30" name="TextBox 29"/>
              <p:cNvSpPr txBox="1"/>
              <p:nvPr/>
            </p:nvSpPr>
            <p:spPr>
              <a:xfrm>
                <a:off x="1992758" y="6233820"/>
                <a:ext cx="1535612" cy="461665"/>
              </a:xfrm>
              <a:prstGeom prst="rect">
                <a:avLst/>
              </a:prstGeom>
              <a:noFill/>
            </p:spPr>
            <p:txBody>
              <a:bodyPr wrap="none" rtlCol="0">
                <a:spAutoFit/>
              </a:bodyPr>
              <a:lstStyle/>
              <a:p>
                <a:pPr algn="ctr"/>
                <a:r>
                  <a:rPr lang="en-US" altLang="ko-KR" sz="1200" b="1" dirty="0" err="1" smtClean="0">
                    <a:solidFill>
                      <a:prstClr val="black"/>
                    </a:solidFill>
                  </a:rPr>
                  <a:t>Kubernetes</a:t>
                </a:r>
                <a:r>
                  <a:rPr lang="en-US" altLang="ko-KR" sz="1200" b="1" dirty="0" smtClean="0">
                    <a:solidFill>
                      <a:prstClr val="black"/>
                    </a:solidFill>
                  </a:rPr>
                  <a:t> Worker 1</a:t>
                </a:r>
              </a:p>
              <a:p>
                <a:pPr algn="ctr"/>
                <a:r>
                  <a:rPr lang="en-US" altLang="ko-KR" sz="1200" b="1" dirty="0" smtClean="0">
                    <a:solidFill>
                      <a:prstClr val="black"/>
                    </a:solidFill>
                  </a:rPr>
                  <a:t>(NUC02)</a:t>
                </a:r>
                <a:endParaRPr lang="en-US" altLang="ko-KR" sz="1200" b="1" dirty="0">
                  <a:solidFill>
                    <a:prstClr val="black"/>
                  </a:solidFill>
                </a:endParaRPr>
              </a:p>
            </p:txBody>
          </p:sp>
        </p:grpSp>
        <p:pic>
          <p:nvPicPr>
            <p:cNvPr id="23" name="그림 22"/>
            <p:cNvPicPr>
              <a:picLocks noChangeAspect="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6809" r="9296"/>
            <a:stretch/>
          </p:blipFill>
          <p:spPr>
            <a:xfrm>
              <a:off x="3599987" y="1472422"/>
              <a:ext cx="1493670" cy="982016"/>
            </a:xfrm>
            <a:prstGeom prst="rect">
              <a:avLst/>
            </a:prstGeom>
          </p:spPr>
        </p:pic>
        <p:pic>
          <p:nvPicPr>
            <p:cNvPr id="24" name="Picture 2" descr="kubernetes logo pngì ëí ì´ë¯¸ì§ ê²ìê²°ê³¼"/>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024720" y="1301655"/>
              <a:ext cx="671684" cy="671684"/>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p:cNvSpPr txBox="1"/>
            <p:nvPr/>
          </p:nvSpPr>
          <p:spPr>
            <a:xfrm>
              <a:off x="3716744" y="2359739"/>
              <a:ext cx="1401217" cy="461665"/>
            </a:xfrm>
            <a:prstGeom prst="rect">
              <a:avLst/>
            </a:prstGeom>
            <a:noFill/>
          </p:spPr>
          <p:txBody>
            <a:bodyPr wrap="none" rtlCol="0">
              <a:spAutoFit/>
            </a:bodyPr>
            <a:lstStyle/>
            <a:p>
              <a:pPr algn="ctr"/>
              <a:r>
                <a:rPr lang="en-US" altLang="ko-KR" sz="1200" b="1" dirty="0" err="1" smtClean="0">
                  <a:solidFill>
                    <a:prstClr val="black"/>
                  </a:solidFill>
                </a:rPr>
                <a:t>Kubernetes</a:t>
              </a:r>
              <a:r>
                <a:rPr lang="en-US" altLang="ko-KR" sz="1200" b="1" dirty="0" smtClean="0">
                  <a:solidFill>
                    <a:prstClr val="black"/>
                  </a:solidFill>
                </a:rPr>
                <a:t> Master</a:t>
              </a:r>
              <a:r>
                <a:rPr lang="en-US" altLang="ko-KR" sz="1200" b="1" dirty="0">
                  <a:solidFill>
                    <a:prstClr val="black"/>
                  </a:solidFill>
                </a:rPr>
                <a:t/>
              </a:r>
              <a:br>
                <a:rPr lang="en-US" altLang="ko-KR" sz="1200" b="1" dirty="0">
                  <a:solidFill>
                    <a:prstClr val="black"/>
                  </a:solidFill>
                </a:rPr>
              </a:br>
              <a:r>
                <a:rPr lang="en-US" altLang="ko-KR" sz="1200" b="1" dirty="0">
                  <a:solidFill>
                    <a:prstClr val="black"/>
                  </a:solidFill>
                </a:rPr>
                <a:t>(</a:t>
              </a:r>
              <a:r>
                <a:rPr lang="en-US" altLang="ko-KR" sz="1200" b="1" dirty="0" smtClean="0">
                  <a:solidFill>
                    <a:prstClr val="black"/>
                  </a:solidFill>
                </a:rPr>
                <a:t>NUC01)</a:t>
              </a:r>
              <a:endParaRPr lang="en-US" altLang="ko-KR" sz="1200" b="1" dirty="0">
                <a:solidFill>
                  <a:prstClr val="black"/>
                </a:solidFill>
              </a:endParaRPr>
            </a:p>
          </p:txBody>
        </p:sp>
        <p:grpSp>
          <p:nvGrpSpPr>
            <p:cNvPr id="12" name="그룹 11"/>
            <p:cNvGrpSpPr/>
            <p:nvPr/>
          </p:nvGrpSpPr>
          <p:grpSpPr>
            <a:xfrm>
              <a:off x="5452032" y="2124589"/>
              <a:ext cx="1535612" cy="1432845"/>
              <a:chOff x="5126791" y="5223138"/>
              <a:chExt cx="1535612" cy="1432845"/>
            </a:xfrm>
          </p:grpSpPr>
          <p:pic>
            <p:nvPicPr>
              <p:cNvPr id="20" name="그림 19"/>
              <p:cNvPicPr>
                <a:picLocks noChangeAspect="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6809" r="9296"/>
              <a:stretch/>
            </p:blipFill>
            <p:spPr>
              <a:xfrm>
                <a:off x="5147762" y="5303353"/>
                <a:ext cx="1493670" cy="982016"/>
              </a:xfrm>
              <a:prstGeom prst="rect">
                <a:avLst/>
              </a:prstGeom>
            </p:spPr>
          </p:pic>
          <p:pic>
            <p:nvPicPr>
              <p:cNvPr id="21" name="Picture 2" descr="kubernetes logo pngì ëí ì´ë¯¸ì§ ê²ìê²°ê³¼"/>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542160" y="5223138"/>
                <a:ext cx="671684" cy="671684"/>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p:cNvSpPr txBox="1"/>
              <p:nvPr/>
            </p:nvSpPr>
            <p:spPr>
              <a:xfrm>
                <a:off x="5126791" y="6194318"/>
                <a:ext cx="1535612" cy="461665"/>
              </a:xfrm>
              <a:prstGeom prst="rect">
                <a:avLst/>
              </a:prstGeom>
              <a:noFill/>
            </p:spPr>
            <p:txBody>
              <a:bodyPr wrap="none" rtlCol="0">
                <a:spAutoFit/>
              </a:bodyPr>
              <a:lstStyle/>
              <a:p>
                <a:pPr algn="ctr"/>
                <a:r>
                  <a:rPr lang="en-US" altLang="ko-KR" sz="1200" b="1" dirty="0" err="1" smtClean="0">
                    <a:solidFill>
                      <a:prstClr val="black"/>
                    </a:solidFill>
                  </a:rPr>
                  <a:t>Kubernetes</a:t>
                </a:r>
                <a:r>
                  <a:rPr lang="en-US" altLang="ko-KR" sz="1200" b="1" dirty="0" smtClean="0">
                    <a:solidFill>
                      <a:prstClr val="black"/>
                    </a:solidFill>
                  </a:rPr>
                  <a:t> Worker 2</a:t>
                </a:r>
              </a:p>
              <a:p>
                <a:pPr algn="ctr"/>
                <a:r>
                  <a:rPr lang="en-US" altLang="ko-KR" sz="1200" b="1" dirty="0">
                    <a:solidFill>
                      <a:prstClr val="black"/>
                    </a:solidFill>
                  </a:rPr>
                  <a:t>(</a:t>
                </a:r>
                <a:r>
                  <a:rPr lang="en-US" altLang="ko-KR" sz="1200" b="1" dirty="0" smtClean="0">
                    <a:solidFill>
                      <a:prstClr val="black"/>
                    </a:solidFill>
                  </a:rPr>
                  <a:t>NUC03)</a:t>
                </a:r>
                <a:endParaRPr lang="en-US" altLang="ko-KR" sz="1200" b="1" dirty="0">
                  <a:solidFill>
                    <a:prstClr val="black"/>
                  </a:solidFill>
                </a:endParaRPr>
              </a:p>
            </p:txBody>
          </p:sp>
        </p:grpSp>
      </p:grpSp>
      <p:sp>
        <p:nvSpPr>
          <p:cNvPr id="2" name="TextBox 1"/>
          <p:cNvSpPr txBox="1"/>
          <p:nvPr/>
        </p:nvSpPr>
        <p:spPr>
          <a:xfrm>
            <a:off x="1520767" y="3409128"/>
            <a:ext cx="6206635" cy="369332"/>
          </a:xfrm>
          <a:prstGeom prst="rect">
            <a:avLst/>
          </a:prstGeom>
          <a:noFill/>
        </p:spPr>
        <p:txBody>
          <a:bodyPr wrap="none" rtlCol="0">
            <a:spAutoFit/>
          </a:bodyPr>
          <a:lstStyle/>
          <a:p>
            <a:r>
              <a:rPr lang="en-US" altLang="ko-KR" dirty="0" smtClean="0"/>
              <a:t>We will deploy </a:t>
            </a:r>
            <a:r>
              <a:rPr lang="en-US" altLang="ko-KR" dirty="0" err="1" smtClean="0"/>
              <a:t>kubernetes</a:t>
            </a:r>
            <a:r>
              <a:rPr lang="en-US" altLang="ko-KR" dirty="0" smtClean="0"/>
              <a:t> on All NUCs and configure as above </a:t>
            </a:r>
            <a:endParaRPr lang="ko-KR" altLang="en-US" dirty="0"/>
          </a:p>
        </p:txBody>
      </p:sp>
      <p:sp>
        <p:nvSpPr>
          <p:cNvPr id="4" name="직사각형 3"/>
          <p:cNvSpPr/>
          <p:nvPr/>
        </p:nvSpPr>
        <p:spPr>
          <a:xfrm>
            <a:off x="4885583" y="6219935"/>
            <a:ext cx="2600777" cy="369332"/>
          </a:xfrm>
          <a:prstGeom prst="rect">
            <a:avLst/>
          </a:prstGeom>
        </p:spPr>
        <p:txBody>
          <a:bodyPr wrap="none">
            <a:spAutoFit/>
          </a:bodyPr>
          <a:lstStyle/>
          <a:p>
            <a:r>
              <a:rPr lang="ko-KR" altLang="en-US" b="1" dirty="0" err="1">
                <a:solidFill>
                  <a:srgbClr val="FF0000"/>
                </a:solidFill>
              </a:rPr>
              <a:t>Disable</a:t>
            </a:r>
            <a:r>
              <a:rPr lang="ko-KR" altLang="en-US" b="1" dirty="0">
                <a:solidFill>
                  <a:srgbClr val="FF0000"/>
                </a:solidFill>
              </a:rPr>
              <a:t> </a:t>
            </a:r>
            <a:r>
              <a:rPr lang="ko-KR" altLang="en-US" b="1" dirty="0" err="1">
                <a:solidFill>
                  <a:srgbClr val="FF0000"/>
                </a:solidFill>
              </a:rPr>
              <a:t>root</a:t>
            </a:r>
            <a:r>
              <a:rPr lang="ko-KR" altLang="en-US" b="1" dirty="0">
                <a:solidFill>
                  <a:srgbClr val="FF0000"/>
                </a:solidFill>
              </a:rPr>
              <a:t> </a:t>
            </a:r>
            <a:r>
              <a:rPr lang="ko-KR" altLang="en-US" b="1" dirty="0" err="1" smtClean="0">
                <a:solidFill>
                  <a:srgbClr val="FF0000"/>
                </a:solidFill>
              </a:rPr>
              <a:t>permissions</a:t>
            </a:r>
            <a:endParaRPr lang="ko-KR" altLang="en-US" b="1" dirty="0">
              <a:solidFill>
                <a:srgbClr val="FF0000"/>
              </a:solidFill>
            </a:endParaRPr>
          </a:p>
        </p:txBody>
      </p:sp>
      <p:cxnSp>
        <p:nvCxnSpPr>
          <p:cNvPr id="7" name="직선 화살표 연결선 6"/>
          <p:cNvCxnSpPr/>
          <p:nvPr/>
        </p:nvCxnSpPr>
        <p:spPr>
          <a:xfrm flipH="1">
            <a:off x="997528" y="6439200"/>
            <a:ext cx="3788228" cy="1239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105115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직사각형 15"/>
          <p:cNvSpPr/>
          <p:nvPr/>
        </p:nvSpPr>
        <p:spPr>
          <a:xfrm>
            <a:off x="0" y="0"/>
            <a:ext cx="6583680" cy="1077218"/>
          </a:xfrm>
          <a:prstGeom prst="rect">
            <a:avLst/>
          </a:prstGeom>
          <a:solidFill>
            <a:schemeClr val="accent4">
              <a:lumMod val="40000"/>
              <a:lumOff val="60000"/>
            </a:schemeClr>
          </a:solidFill>
        </p:spPr>
        <p:txBody>
          <a:bodyPr wrap="square" rtlCol="0">
            <a:spAutoFit/>
          </a:bodyPr>
          <a:lstStyle/>
          <a:p>
            <a:r>
              <a:rPr lang="en-US" altLang="ko-KR" sz="3200" dirty="0" smtClean="0">
                <a:solidFill>
                  <a:srgbClr val="0070C0"/>
                </a:solidFill>
                <a:latin typeface="+mj-ea"/>
                <a:ea typeface="+mj-ea"/>
              </a:rPr>
              <a:t>#1-3 </a:t>
            </a:r>
            <a:r>
              <a:rPr lang="en-US" altLang="ko-KR" sz="3200" dirty="0" smtClean="0">
                <a:solidFill>
                  <a:srgbClr val="0070C0"/>
                </a:solidFill>
                <a:latin typeface="+mj-ea"/>
              </a:rPr>
              <a:t>Preparations </a:t>
            </a:r>
            <a:r>
              <a:rPr lang="en-US" altLang="ko-KR" sz="3200" dirty="0" smtClean="0">
                <a:solidFill>
                  <a:srgbClr val="0070C0"/>
                </a:solidFill>
                <a:latin typeface="+mj-ea"/>
                <a:ea typeface="+mj-ea"/>
              </a:rPr>
              <a:t>for Clustering: </a:t>
            </a:r>
          </a:p>
          <a:p>
            <a:r>
              <a:rPr lang="en-US" altLang="ko-KR" sz="3200" dirty="0" err="1" smtClean="0">
                <a:solidFill>
                  <a:srgbClr val="0070C0"/>
                </a:solidFill>
                <a:latin typeface="+mj-ea"/>
                <a:ea typeface="+mj-ea"/>
              </a:rPr>
              <a:t>Kubernetes</a:t>
            </a:r>
            <a:r>
              <a:rPr lang="en-US" altLang="ko-KR" sz="3200" dirty="0" smtClean="0">
                <a:solidFill>
                  <a:srgbClr val="0070C0"/>
                </a:solidFill>
                <a:latin typeface="+mj-ea"/>
                <a:ea typeface="+mj-ea"/>
              </a:rPr>
              <a:t> Configuration</a:t>
            </a:r>
            <a:endParaRPr lang="ko-KR" altLang="en-US" sz="3200" dirty="0">
              <a:solidFill>
                <a:srgbClr val="0070C0"/>
              </a:solidFill>
              <a:latin typeface="+mj-ea"/>
              <a:ea typeface="+mj-ea"/>
            </a:endParaRPr>
          </a:p>
        </p:txBody>
      </p:sp>
      <p:sp>
        <p:nvSpPr>
          <p:cNvPr id="18" name="직사각형 17"/>
          <p:cNvSpPr/>
          <p:nvPr/>
        </p:nvSpPr>
        <p:spPr>
          <a:xfrm>
            <a:off x="24714" y="2137247"/>
            <a:ext cx="9119286" cy="1260000"/>
          </a:xfrm>
          <a:prstGeom prst="rect">
            <a:avLst/>
          </a:prstGeom>
          <a:ln w="31750">
            <a:solidFill>
              <a:srgbClr val="C00000"/>
            </a:solidFill>
          </a:ln>
        </p:spPr>
        <p:txBody>
          <a:bodyPr wrap="square">
            <a:spAutoFit/>
          </a:bodyPr>
          <a:lstStyle/>
          <a:p>
            <a:pPr lvl="1"/>
            <a:endParaRPr lang="en-US" altLang="ko-KR" dirty="0">
              <a:solidFill>
                <a:srgbClr val="FF0000"/>
              </a:solidFill>
              <a:latin typeface="맑은 고딕 (본문)"/>
            </a:endParaRPr>
          </a:p>
          <a:p>
            <a:pPr lvl="1"/>
            <a:endParaRPr lang="en-US" altLang="ko-KR" dirty="0" smtClean="0">
              <a:solidFill>
                <a:srgbClr val="FF0000"/>
              </a:solidFill>
              <a:latin typeface="맑은 고딕 (본문)"/>
            </a:endParaRPr>
          </a:p>
          <a:p>
            <a:pPr lvl="1"/>
            <a:endParaRPr lang="en-US" altLang="ko-KR" dirty="0">
              <a:solidFill>
                <a:srgbClr val="FF0000"/>
              </a:solidFill>
              <a:latin typeface="맑은 고딕 (본문)"/>
            </a:endParaRPr>
          </a:p>
          <a:p>
            <a:pPr lvl="1"/>
            <a:endParaRPr lang="en-US" altLang="ko-KR" dirty="0" smtClean="0">
              <a:solidFill>
                <a:srgbClr val="FF0000"/>
              </a:solidFill>
              <a:latin typeface="맑은 고딕 (본문)"/>
            </a:endParaRPr>
          </a:p>
          <a:p>
            <a:pPr lvl="1"/>
            <a:endParaRPr lang="en-US" altLang="ko-KR" dirty="0">
              <a:solidFill>
                <a:srgbClr val="FF0000"/>
              </a:solidFill>
              <a:latin typeface="맑은 고딕 (본문)"/>
            </a:endParaRPr>
          </a:p>
          <a:p>
            <a:pPr lvl="1"/>
            <a:endParaRPr lang="en-US" altLang="ko-KR" dirty="0" smtClean="0">
              <a:solidFill>
                <a:srgbClr val="FF0000"/>
              </a:solidFill>
              <a:latin typeface="맑은 고딕 (본문)"/>
            </a:endParaRPr>
          </a:p>
          <a:p>
            <a:pPr lvl="1"/>
            <a:endParaRPr lang="en-US" altLang="ko-KR" dirty="0">
              <a:solidFill>
                <a:srgbClr val="FF0000"/>
              </a:solidFill>
              <a:latin typeface="맑은 고딕 (본문)"/>
            </a:endParaRPr>
          </a:p>
          <a:p>
            <a:pPr lvl="1"/>
            <a:endParaRPr lang="en-US" altLang="ko-KR" dirty="0" smtClean="0">
              <a:solidFill>
                <a:srgbClr val="FF0000"/>
              </a:solidFill>
              <a:latin typeface="맑은 고딕 (본문)"/>
            </a:endParaRPr>
          </a:p>
          <a:p>
            <a:pPr lvl="1"/>
            <a:endParaRPr lang="en-US" altLang="ko-KR" dirty="0">
              <a:solidFill>
                <a:srgbClr val="FF0000"/>
              </a:solidFill>
              <a:latin typeface="맑은 고딕 (본문)"/>
            </a:endParaRPr>
          </a:p>
          <a:p>
            <a:pPr lvl="1"/>
            <a:endParaRPr lang="en-US" altLang="ko-KR" dirty="0" smtClean="0">
              <a:solidFill>
                <a:srgbClr val="FF0000"/>
              </a:solidFill>
              <a:latin typeface="맑은 고딕 (본문)"/>
            </a:endParaRPr>
          </a:p>
          <a:p>
            <a:pPr lvl="1"/>
            <a:endParaRPr lang="en-US" altLang="ko-KR" dirty="0">
              <a:solidFill>
                <a:srgbClr val="0070C0"/>
              </a:solidFill>
              <a:latin typeface="맑은 고딕 (본문)"/>
            </a:endParaRPr>
          </a:p>
        </p:txBody>
      </p:sp>
      <p:sp>
        <p:nvSpPr>
          <p:cNvPr id="6" name="TextBox 5"/>
          <p:cNvSpPr txBox="1"/>
          <p:nvPr/>
        </p:nvSpPr>
        <p:spPr>
          <a:xfrm>
            <a:off x="234274" y="2137247"/>
            <a:ext cx="6772047" cy="1446550"/>
          </a:xfrm>
          <a:prstGeom prst="rect">
            <a:avLst/>
          </a:prstGeom>
          <a:noFill/>
        </p:spPr>
        <p:txBody>
          <a:bodyPr wrap="none" rtlCol="0">
            <a:spAutoFit/>
          </a:bodyPr>
          <a:lstStyle/>
          <a:p>
            <a:r>
              <a:rPr lang="en-US" altLang="ko-KR" dirty="0">
                <a:solidFill>
                  <a:srgbClr val="FF0000"/>
                </a:solidFill>
                <a:latin typeface="맑은 고딕 (본문)"/>
                <a:cs typeface="Times New Roman" panose="02020603050405020304" pitchFamily="18" charset="0"/>
              </a:rPr>
              <a:t>$</a:t>
            </a:r>
            <a:r>
              <a:rPr lang="en-US" altLang="ko-KR" sz="1600" dirty="0">
                <a:solidFill>
                  <a:srgbClr val="FF0000"/>
                </a:solidFill>
                <a:latin typeface="맑은 고딕 (본문)"/>
                <a:cs typeface="Times New Roman" panose="02020603050405020304" pitchFamily="18" charset="0"/>
              </a:rPr>
              <a:t> </a:t>
            </a:r>
            <a:r>
              <a:rPr lang="en-US" altLang="ko-KR" dirty="0" err="1" smtClean="0"/>
              <a:t>sudo</a:t>
            </a:r>
            <a:r>
              <a:rPr lang="en-US" altLang="ko-KR" dirty="0" smtClean="0"/>
              <a:t> </a:t>
            </a:r>
            <a:r>
              <a:rPr lang="en-US" altLang="ko-KR" dirty="0"/>
              <a:t>vi /</a:t>
            </a:r>
            <a:r>
              <a:rPr lang="en-US" altLang="ko-KR" dirty="0" err="1"/>
              <a:t>etc</a:t>
            </a:r>
            <a:r>
              <a:rPr lang="en-US" altLang="ko-KR" dirty="0"/>
              <a:t>/</a:t>
            </a:r>
            <a:r>
              <a:rPr lang="en-US" altLang="ko-KR" dirty="0" err="1"/>
              <a:t>systemd</a:t>
            </a:r>
            <a:r>
              <a:rPr lang="en-US" altLang="ko-KR" dirty="0"/>
              <a:t>/system/</a:t>
            </a:r>
            <a:r>
              <a:rPr lang="en-US" altLang="ko-KR" dirty="0" err="1"/>
              <a:t>kubelet.service.d</a:t>
            </a:r>
            <a:r>
              <a:rPr lang="en-US" altLang="ko-KR" dirty="0"/>
              <a:t>/10-kubeadm.conf</a:t>
            </a:r>
          </a:p>
          <a:p>
            <a:pPr marL="285750" indent="-285750">
              <a:buFont typeface="Wingdings" panose="05000000000000000000" pitchFamily="2" charset="2"/>
              <a:buChar char="à"/>
            </a:pPr>
            <a:r>
              <a:rPr lang="en-US" altLang="ko-KR" i="1" dirty="0">
                <a:sym typeface="Wingdings" panose="05000000000000000000" pitchFamily="2" charset="2"/>
              </a:rPr>
              <a:t>Add [</a:t>
            </a:r>
            <a:r>
              <a:rPr lang="en-US" altLang="ko-KR" dirty="0">
                <a:sym typeface="Wingdings" panose="05000000000000000000" pitchFamily="2" charset="2"/>
              </a:rPr>
              <a:t> </a:t>
            </a:r>
            <a:r>
              <a:rPr lang="en-US" altLang="ko-KR" dirty="0">
                <a:solidFill>
                  <a:srgbClr val="FF0000"/>
                </a:solidFill>
                <a:sym typeface="Wingdings" panose="05000000000000000000" pitchFamily="2" charset="2"/>
              </a:rPr>
              <a:t>Environment="KUBELET_EXTRA_ARGS=--fail-swap-on=false" </a:t>
            </a:r>
            <a:r>
              <a:rPr lang="en-US" altLang="ko-KR" dirty="0">
                <a:sym typeface="Wingdings" panose="05000000000000000000" pitchFamily="2" charset="2"/>
              </a:rPr>
              <a:t>]</a:t>
            </a:r>
          </a:p>
          <a:p>
            <a:r>
              <a:rPr lang="en-US" altLang="ko-KR" dirty="0">
                <a:solidFill>
                  <a:srgbClr val="FF0000"/>
                </a:solidFill>
                <a:latin typeface="맑은 고딕 (본문)"/>
                <a:cs typeface="Times New Roman" panose="02020603050405020304" pitchFamily="18" charset="0"/>
              </a:rPr>
              <a:t>$ </a:t>
            </a:r>
            <a:r>
              <a:rPr lang="en-US" altLang="ko-KR" dirty="0" err="1" smtClean="0"/>
              <a:t>sudo</a:t>
            </a:r>
            <a:r>
              <a:rPr lang="en-US" altLang="ko-KR" dirty="0" smtClean="0"/>
              <a:t> </a:t>
            </a:r>
            <a:r>
              <a:rPr lang="en-US" altLang="ko-KR" dirty="0" err="1"/>
              <a:t>systemctl</a:t>
            </a:r>
            <a:r>
              <a:rPr lang="en-US" altLang="ko-KR" dirty="0"/>
              <a:t> daemon-reload</a:t>
            </a:r>
          </a:p>
          <a:p>
            <a:r>
              <a:rPr lang="en-US" altLang="ko-KR" dirty="0">
                <a:solidFill>
                  <a:srgbClr val="FF0000"/>
                </a:solidFill>
                <a:latin typeface="맑은 고딕 (본문)"/>
                <a:cs typeface="Times New Roman" panose="02020603050405020304" pitchFamily="18" charset="0"/>
              </a:rPr>
              <a:t>$ </a:t>
            </a:r>
            <a:r>
              <a:rPr lang="en-US" altLang="ko-KR" dirty="0" err="1" smtClean="0"/>
              <a:t>sudo</a:t>
            </a:r>
            <a:r>
              <a:rPr lang="en-US" altLang="ko-KR" dirty="0" smtClean="0"/>
              <a:t> </a:t>
            </a:r>
            <a:r>
              <a:rPr lang="en-US" altLang="ko-KR" dirty="0" err="1"/>
              <a:t>systemctl</a:t>
            </a:r>
            <a:r>
              <a:rPr lang="en-US" altLang="ko-KR" dirty="0"/>
              <a:t> restart </a:t>
            </a:r>
            <a:r>
              <a:rPr lang="en-US" altLang="ko-KR" dirty="0" err="1"/>
              <a:t>kubelet</a:t>
            </a:r>
            <a:endParaRPr lang="en-US" altLang="ko-KR" dirty="0"/>
          </a:p>
          <a:p>
            <a:endParaRPr lang="ko-KR" altLang="en-US" sz="1600" dirty="0"/>
          </a:p>
        </p:txBody>
      </p:sp>
      <p:sp>
        <p:nvSpPr>
          <p:cNvPr id="8" name="직사각형 7"/>
          <p:cNvSpPr/>
          <p:nvPr/>
        </p:nvSpPr>
        <p:spPr>
          <a:xfrm>
            <a:off x="120414" y="1179548"/>
            <a:ext cx="1415837" cy="369332"/>
          </a:xfrm>
          <a:prstGeom prst="rect">
            <a:avLst/>
          </a:prstGeom>
        </p:spPr>
        <p:txBody>
          <a:bodyPr wrap="none">
            <a:spAutoFit/>
          </a:bodyPr>
          <a:lstStyle/>
          <a:p>
            <a:r>
              <a:rPr lang="en-US" altLang="ko-KR" dirty="0" smtClean="0"/>
              <a:t>For </a:t>
            </a:r>
            <a:r>
              <a:rPr lang="en-US" altLang="ko-KR" b="1" dirty="0" smtClean="0">
                <a:solidFill>
                  <a:srgbClr val="FF0000"/>
                </a:solidFill>
              </a:rPr>
              <a:t>All NUCs</a:t>
            </a:r>
            <a:r>
              <a:rPr lang="en-US" altLang="ko-KR" dirty="0" smtClean="0"/>
              <a:t> </a:t>
            </a:r>
            <a:endParaRPr lang="ko-KR" altLang="en-US" dirty="0"/>
          </a:p>
        </p:txBody>
      </p:sp>
      <p:pic>
        <p:nvPicPr>
          <p:cNvPr id="26" name="그림 25"/>
          <p:cNvPicPr>
            <a:picLocks noChangeAspect="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6809" r="9296"/>
          <a:stretch/>
        </p:blipFill>
        <p:spPr>
          <a:xfrm>
            <a:off x="7359157" y="383994"/>
            <a:ext cx="1493670" cy="982016"/>
          </a:xfrm>
          <a:prstGeom prst="rect">
            <a:avLst/>
          </a:prstGeom>
        </p:spPr>
      </p:pic>
      <p:pic>
        <p:nvPicPr>
          <p:cNvPr id="27" name="Picture 2" descr="http://publicdomainvectors.org/photos/Anonymous_Keyboard_1_ic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210753" y="902472"/>
            <a:ext cx="1079726" cy="1079726"/>
          </a:xfrm>
          <a:prstGeom prst="rect">
            <a:avLst/>
          </a:prstGeom>
          <a:noFill/>
          <a:extLst>
            <a:ext uri="{909E8E84-426E-40DD-AFC4-6F175D3DCCD1}">
              <a14:hiddenFill xmlns:a14="http://schemas.microsoft.com/office/drawing/2010/main">
                <a:solidFill>
                  <a:srgbClr val="FFFFFF"/>
                </a:solidFill>
              </a14:hiddenFill>
            </a:ext>
          </a:extLst>
        </p:spPr>
      </p:pic>
      <p:sp>
        <p:nvSpPr>
          <p:cNvPr id="9" name="직사각형 8"/>
          <p:cNvSpPr/>
          <p:nvPr/>
        </p:nvSpPr>
        <p:spPr>
          <a:xfrm>
            <a:off x="0" y="5637695"/>
            <a:ext cx="9119286" cy="900000"/>
          </a:xfrm>
          <a:prstGeom prst="rect">
            <a:avLst/>
          </a:prstGeom>
          <a:ln w="31750">
            <a:solidFill>
              <a:srgbClr val="C00000"/>
            </a:solidFill>
          </a:ln>
        </p:spPr>
        <p:txBody>
          <a:bodyPr wrap="square">
            <a:spAutoFit/>
          </a:bodyPr>
          <a:lstStyle/>
          <a:p>
            <a:pPr lvl="1"/>
            <a:endParaRPr lang="en-US" altLang="ko-KR" dirty="0">
              <a:solidFill>
                <a:srgbClr val="FF0000"/>
              </a:solidFill>
              <a:latin typeface="맑은 고딕 (본문)"/>
            </a:endParaRPr>
          </a:p>
          <a:p>
            <a:pPr lvl="1"/>
            <a:endParaRPr lang="en-US" altLang="ko-KR" dirty="0" smtClean="0">
              <a:solidFill>
                <a:srgbClr val="FF0000"/>
              </a:solidFill>
              <a:latin typeface="맑은 고딕 (본문)"/>
            </a:endParaRPr>
          </a:p>
          <a:p>
            <a:pPr lvl="1"/>
            <a:endParaRPr lang="en-US" altLang="ko-KR" dirty="0">
              <a:solidFill>
                <a:srgbClr val="FF0000"/>
              </a:solidFill>
              <a:latin typeface="맑은 고딕 (본문)"/>
            </a:endParaRPr>
          </a:p>
          <a:p>
            <a:pPr lvl="1"/>
            <a:endParaRPr lang="en-US" altLang="ko-KR" dirty="0" smtClean="0">
              <a:solidFill>
                <a:srgbClr val="FF0000"/>
              </a:solidFill>
              <a:latin typeface="맑은 고딕 (본문)"/>
            </a:endParaRPr>
          </a:p>
          <a:p>
            <a:pPr lvl="1"/>
            <a:endParaRPr lang="en-US" altLang="ko-KR" dirty="0">
              <a:solidFill>
                <a:srgbClr val="FF0000"/>
              </a:solidFill>
              <a:latin typeface="맑은 고딕 (본문)"/>
            </a:endParaRPr>
          </a:p>
          <a:p>
            <a:pPr lvl="1"/>
            <a:endParaRPr lang="en-US" altLang="ko-KR" dirty="0" smtClean="0">
              <a:solidFill>
                <a:srgbClr val="FF0000"/>
              </a:solidFill>
              <a:latin typeface="맑은 고딕 (본문)"/>
            </a:endParaRPr>
          </a:p>
          <a:p>
            <a:pPr lvl="1"/>
            <a:endParaRPr lang="en-US" altLang="ko-KR" dirty="0">
              <a:solidFill>
                <a:srgbClr val="FF0000"/>
              </a:solidFill>
              <a:latin typeface="맑은 고딕 (본문)"/>
            </a:endParaRPr>
          </a:p>
          <a:p>
            <a:pPr lvl="1"/>
            <a:endParaRPr lang="en-US" altLang="ko-KR" dirty="0" smtClean="0">
              <a:solidFill>
                <a:srgbClr val="FF0000"/>
              </a:solidFill>
              <a:latin typeface="맑은 고딕 (본문)"/>
            </a:endParaRPr>
          </a:p>
          <a:p>
            <a:pPr lvl="1"/>
            <a:endParaRPr lang="en-US" altLang="ko-KR" dirty="0">
              <a:solidFill>
                <a:srgbClr val="FF0000"/>
              </a:solidFill>
              <a:latin typeface="맑은 고딕 (본문)"/>
            </a:endParaRPr>
          </a:p>
          <a:p>
            <a:pPr lvl="1"/>
            <a:endParaRPr lang="en-US" altLang="ko-KR" dirty="0" smtClean="0">
              <a:solidFill>
                <a:srgbClr val="FF0000"/>
              </a:solidFill>
              <a:latin typeface="맑은 고딕 (본문)"/>
            </a:endParaRPr>
          </a:p>
          <a:p>
            <a:pPr lvl="1"/>
            <a:endParaRPr lang="en-US" altLang="ko-KR" dirty="0">
              <a:solidFill>
                <a:srgbClr val="0070C0"/>
              </a:solidFill>
              <a:latin typeface="맑은 고딕 (본문)"/>
            </a:endParaRPr>
          </a:p>
        </p:txBody>
      </p:sp>
      <p:sp>
        <p:nvSpPr>
          <p:cNvPr id="10" name="TextBox 9"/>
          <p:cNvSpPr txBox="1"/>
          <p:nvPr/>
        </p:nvSpPr>
        <p:spPr>
          <a:xfrm>
            <a:off x="234274" y="5673159"/>
            <a:ext cx="8885012" cy="923330"/>
          </a:xfrm>
          <a:prstGeom prst="rect">
            <a:avLst/>
          </a:prstGeom>
          <a:noFill/>
        </p:spPr>
        <p:txBody>
          <a:bodyPr wrap="square" rtlCol="0">
            <a:spAutoFit/>
          </a:bodyPr>
          <a:lstStyle/>
          <a:p>
            <a:r>
              <a:rPr lang="en-US" altLang="ko-KR" dirty="0" smtClean="0">
                <a:solidFill>
                  <a:srgbClr val="FF0000"/>
                </a:solidFill>
              </a:rPr>
              <a:t>$</a:t>
            </a:r>
            <a:r>
              <a:rPr lang="en-US" altLang="ko-KR" sz="1600" dirty="0" smtClean="0"/>
              <a:t> </a:t>
            </a:r>
            <a:r>
              <a:rPr lang="en-US" altLang="ko-KR" sz="1600" dirty="0" err="1" smtClean="0"/>
              <a:t>sudo</a:t>
            </a:r>
            <a:r>
              <a:rPr lang="en-US" altLang="ko-KR" sz="1600" dirty="0" smtClean="0"/>
              <a:t> </a:t>
            </a:r>
            <a:r>
              <a:rPr lang="en-US" altLang="ko-KR" sz="1600" dirty="0" err="1"/>
              <a:t>swapoff</a:t>
            </a:r>
            <a:r>
              <a:rPr lang="en-US" altLang="ko-KR" sz="1600" dirty="0"/>
              <a:t> -a </a:t>
            </a:r>
          </a:p>
          <a:p>
            <a:r>
              <a:rPr lang="en-US" altLang="ko-KR" b="1" dirty="0"/>
              <a:t>Run the following command to update </a:t>
            </a:r>
            <a:r>
              <a:rPr lang="en-US" altLang="ko-KR" b="1" dirty="0" err="1"/>
              <a:t>fstab</a:t>
            </a:r>
            <a:r>
              <a:rPr lang="en-US" altLang="ko-KR" b="1" dirty="0"/>
              <a:t> so that swap remains disabled after a reboot.</a:t>
            </a:r>
          </a:p>
          <a:p>
            <a:r>
              <a:rPr lang="en-US" altLang="ko-KR" dirty="0" smtClean="0">
                <a:solidFill>
                  <a:srgbClr val="FF0000"/>
                </a:solidFill>
              </a:rPr>
              <a:t>$</a:t>
            </a:r>
            <a:r>
              <a:rPr lang="en-US" altLang="ko-KR" sz="1600" dirty="0" smtClean="0"/>
              <a:t> </a:t>
            </a:r>
            <a:r>
              <a:rPr lang="en-US" altLang="ko-KR" sz="1600" dirty="0" err="1" smtClean="0"/>
              <a:t>sudo</a:t>
            </a:r>
            <a:r>
              <a:rPr lang="en-US" altLang="ko-KR" sz="1600" dirty="0" smtClean="0"/>
              <a:t> </a:t>
            </a:r>
            <a:r>
              <a:rPr lang="en-US" altLang="ko-KR" sz="1600" dirty="0" err="1"/>
              <a:t>sed</a:t>
            </a:r>
            <a:r>
              <a:rPr lang="en-US" altLang="ko-KR" sz="1600" dirty="0"/>
              <a:t> -</a:t>
            </a:r>
            <a:r>
              <a:rPr lang="en-US" altLang="ko-KR" sz="1600" dirty="0" err="1"/>
              <a:t>i</a:t>
            </a:r>
            <a:r>
              <a:rPr lang="en-US" altLang="ko-KR" sz="1600" dirty="0"/>
              <a:t> '/ swap / s/^\(.*\)$/#\1/g' /</a:t>
            </a:r>
            <a:r>
              <a:rPr lang="en-US" altLang="ko-KR" sz="1600" dirty="0" err="1"/>
              <a:t>etc</a:t>
            </a:r>
            <a:r>
              <a:rPr lang="en-US" altLang="ko-KR" sz="1600" dirty="0"/>
              <a:t>/</a:t>
            </a:r>
            <a:r>
              <a:rPr lang="en-US" altLang="ko-KR" sz="1600" dirty="0" err="1"/>
              <a:t>fstab</a:t>
            </a:r>
            <a:endParaRPr lang="en-US" altLang="ko-KR" sz="1600" dirty="0"/>
          </a:p>
        </p:txBody>
      </p:sp>
      <p:grpSp>
        <p:nvGrpSpPr>
          <p:cNvPr id="13" name="그룹 12"/>
          <p:cNvGrpSpPr/>
          <p:nvPr/>
        </p:nvGrpSpPr>
        <p:grpSpPr>
          <a:xfrm>
            <a:off x="221954" y="3509206"/>
            <a:ext cx="7965857" cy="1531256"/>
            <a:chOff x="221954" y="2977244"/>
            <a:chExt cx="7965857" cy="1531256"/>
          </a:xfrm>
        </p:grpSpPr>
        <p:pic>
          <p:nvPicPr>
            <p:cNvPr id="14" name="그림 13"/>
            <p:cNvPicPr>
              <a:picLocks noChangeAspect="1"/>
            </p:cNvPicPr>
            <p:nvPr/>
          </p:nvPicPr>
          <p:blipFill rotWithShape="1">
            <a:blip r:embed="rId4"/>
            <a:srcRect b="30093"/>
            <a:stretch/>
          </p:blipFill>
          <p:spPr>
            <a:xfrm>
              <a:off x="221954" y="2977244"/>
              <a:ext cx="7965857" cy="1531256"/>
            </a:xfrm>
            <a:prstGeom prst="rect">
              <a:avLst/>
            </a:prstGeom>
          </p:spPr>
        </p:pic>
        <p:sp>
          <p:nvSpPr>
            <p:cNvPr id="15" name="직사각형 14"/>
            <p:cNvSpPr/>
            <p:nvPr/>
          </p:nvSpPr>
          <p:spPr>
            <a:xfrm>
              <a:off x="234274" y="3933128"/>
              <a:ext cx="3159895" cy="175969"/>
            </a:xfrm>
            <a:prstGeom prst="rect">
              <a:avLst/>
            </a:prstGeom>
            <a:noFill/>
            <a:ln w="19050">
              <a:solidFill>
                <a:srgbClr val="FF0000"/>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lang="ko-KR" altLang="en-US"/>
              </a:pPr>
              <a:endParaRPr lang="en-US" altLang="ko-KR"/>
            </a:p>
          </p:txBody>
        </p:sp>
        <p:sp>
          <p:nvSpPr>
            <p:cNvPr id="17" name="TextBox 16"/>
            <p:cNvSpPr txBox="1"/>
            <p:nvPr/>
          </p:nvSpPr>
          <p:spPr>
            <a:xfrm>
              <a:off x="3406489" y="3855108"/>
              <a:ext cx="2337499" cy="369332"/>
            </a:xfrm>
            <a:prstGeom prst="rect">
              <a:avLst/>
            </a:prstGeom>
            <a:noFill/>
          </p:spPr>
          <p:txBody>
            <a:bodyPr wrap="none" rtlCol="0">
              <a:spAutoFit/>
            </a:bodyPr>
            <a:lstStyle/>
            <a:p>
              <a:r>
                <a:rPr lang="en-US" altLang="ko-KR" dirty="0" smtClean="0">
                  <a:solidFill>
                    <a:srgbClr val="FF0000"/>
                  </a:solidFill>
                </a:rPr>
                <a:t>Add the line like this</a:t>
              </a:r>
              <a:endParaRPr lang="ko-KR" altLang="en-US" dirty="0">
                <a:solidFill>
                  <a:srgbClr val="FF0000"/>
                </a:solidFill>
              </a:endParaRPr>
            </a:p>
          </p:txBody>
        </p:sp>
      </p:grpSp>
      <p:sp>
        <p:nvSpPr>
          <p:cNvPr id="19" name="TextBox 18"/>
          <p:cNvSpPr txBox="1"/>
          <p:nvPr/>
        </p:nvSpPr>
        <p:spPr>
          <a:xfrm>
            <a:off x="136294" y="5304712"/>
            <a:ext cx="5713872" cy="369332"/>
          </a:xfrm>
          <a:prstGeom prst="rect">
            <a:avLst/>
          </a:prstGeom>
          <a:noFill/>
        </p:spPr>
        <p:txBody>
          <a:bodyPr wrap="none" rtlCol="0">
            <a:spAutoFit/>
          </a:bodyPr>
          <a:lstStyle/>
          <a:p>
            <a:r>
              <a:rPr lang="en-US" altLang="ko-KR" b="1" dirty="0" smtClean="0"/>
              <a:t>Run </a:t>
            </a:r>
            <a:r>
              <a:rPr lang="en-US" altLang="ko-KR" b="1" dirty="0"/>
              <a:t>the following command to disable swap immediately.</a:t>
            </a:r>
            <a:endParaRPr lang="ko-KR" altLang="en-US" b="1" dirty="0"/>
          </a:p>
        </p:txBody>
      </p:sp>
      <p:sp>
        <p:nvSpPr>
          <p:cNvPr id="2" name="직사각형 1"/>
          <p:cNvSpPr/>
          <p:nvPr/>
        </p:nvSpPr>
        <p:spPr>
          <a:xfrm>
            <a:off x="120414" y="1440131"/>
            <a:ext cx="7206707" cy="646331"/>
          </a:xfrm>
          <a:prstGeom prst="rect">
            <a:avLst/>
          </a:prstGeom>
        </p:spPr>
        <p:txBody>
          <a:bodyPr wrap="square">
            <a:spAutoFit/>
          </a:bodyPr>
          <a:lstStyle/>
          <a:p>
            <a:r>
              <a:rPr lang="en-US" altLang="ko-KR" b="1" dirty="0"/>
              <a:t>If swap is not disabled, </a:t>
            </a:r>
            <a:r>
              <a:rPr lang="en-US" altLang="ko-KR" b="1" dirty="0" err="1"/>
              <a:t>kubelet</a:t>
            </a:r>
            <a:r>
              <a:rPr lang="en-US" altLang="ko-KR" b="1" dirty="0"/>
              <a:t> service will not start on the masters and </a:t>
            </a:r>
            <a:r>
              <a:rPr lang="en-US" altLang="ko-KR" b="1" dirty="0" smtClean="0"/>
              <a:t>nodes. First</a:t>
            </a:r>
            <a:r>
              <a:rPr lang="en-US" altLang="ko-KR" b="1" dirty="0"/>
              <a:t>, you need to edit </a:t>
            </a:r>
            <a:r>
              <a:rPr lang="en-US" altLang="ko-KR" b="1" dirty="0" err="1"/>
              <a:t>kubernetes</a:t>
            </a:r>
            <a:r>
              <a:rPr lang="en-US" altLang="ko-KR" b="1" dirty="0"/>
              <a:t> configure file </a:t>
            </a:r>
            <a:endParaRPr lang="ko-KR" altLang="en-US" b="1" dirty="0"/>
          </a:p>
        </p:txBody>
      </p:sp>
      <p:sp>
        <p:nvSpPr>
          <p:cNvPr id="20" name="직사각형 19"/>
          <p:cNvSpPr/>
          <p:nvPr/>
        </p:nvSpPr>
        <p:spPr>
          <a:xfrm>
            <a:off x="136294" y="5075926"/>
            <a:ext cx="1084015" cy="369332"/>
          </a:xfrm>
          <a:prstGeom prst="rect">
            <a:avLst/>
          </a:prstGeom>
        </p:spPr>
        <p:txBody>
          <a:bodyPr wrap="none">
            <a:spAutoFit/>
          </a:bodyPr>
          <a:lstStyle/>
          <a:p>
            <a:r>
              <a:rPr lang="en-US" altLang="ko-KR" dirty="0" smtClean="0"/>
              <a:t>For </a:t>
            </a:r>
            <a:r>
              <a:rPr lang="en-US" altLang="ko-KR" b="1" dirty="0" smtClean="0">
                <a:solidFill>
                  <a:srgbClr val="FF0000"/>
                </a:solidFill>
              </a:rPr>
              <a:t>NUC1</a:t>
            </a:r>
            <a:endParaRPr lang="ko-KR" altLang="en-US" dirty="0"/>
          </a:p>
        </p:txBody>
      </p:sp>
    </p:spTree>
    <p:extLst>
      <p:ext uri="{BB962C8B-B14F-4D97-AF65-F5344CB8AC3E}">
        <p14:creationId xmlns:p14="http://schemas.microsoft.com/office/powerpoint/2010/main" val="247470850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직사각형 15"/>
          <p:cNvSpPr/>
          <p:nvPr/>
        </p:nvSpPr>
        <p:spPr>
          <a:xfrm>
            <a:off x="0" y="0"/>
            <a:ext cx="6583680" cy="1077218"/>
          </a:xfrm>
          <a:prstGeom prst="rect">
            <a:avLst/>
          </a:prstGeom>
          <a:solidFill>
            <a:schemeClr val="accent4">
              <a:lumMod val="40000"/>
              <a:lumOff val="60000"/>
            </a:schemeClr>
          </a:solidFill>
        </p:spPr>
        <p:txBody>
          <a:bodyPr wrap="square" rtlCol="0">
            <a:spAutoFit/>
          </a:bodyPr>
          <a:lstStyle/>
          <a:p>
            <a:r>
              <a:rPr lang="en-US" altLang="ko-KR" sz="3200" dirty="0" smtClean="0">
                <a:solidFill>
                  <a:srgbClr val="0070C0"/>
                </a:solidFill>
                <a:latin typeface="+mj-ea"/>
                <a:ea typeface="+mj-ea"/>
              </a:rPr>
              <a:t>#2-1 Clustering: </a:t>
            </a:r>
          </a:p>
          <a:p>
            <a:r>
              <a:rPr lang="en-US" altLang="ko-KR" sz="3200" dirty="0" smtClean="0">
                <a:solidFill>
                  <a:srgbClr val="0070C0"/>
                </a:solidFill>
                <a:latin typeface="+mj-ea"/>
                <a:ea typeface="+mj-ea"/>
              </a:rPr>
              <a:t>Running </a:t>
            </a:r>
            <a:r>
              <a:rPr lang="en-US" altLang="ko-KR" sz="3200" dirty="0" err="1" smtClean="0">
                <a:solidFill>
                  <a:srgbClr val="0070C0"/>
                </a:solidFill>
                <a:latin typeface="+mj-ea"/>
                <a:ea typeface="+mj-ea"/>
              </a:rPr>
              <a:t>Kubernetes</a:t>
            </a:r>
            <a:r>
              <a:rPr lang="en-US" altLang="ko-KR" sz="3200" dirty="0" smtClean="0">
                <a:solidFill>
                  <a:srgbClr val="0070C0"/>
                </a:solidFill>
                <a:latin typeface="+mj-ea"/>
                <a:ea typeface="+mj-ea"/>
              </a:rPr>
              <a:t> Master</a:t>
            </a:r>
            <a:endParaRPr lang="ko-KR" altLang="en-US" sz="3200" dirty="0">
              <a:solidFill>
                <a:srgbClr val="0070C0"/>
              </a:solidFill>
              <a:latin typeface="+mj-ea"/>
              <a:ea typeface="+mj-ea"/>
            </a:endParaRPr>
          </a:p>
        </p:txBody>
      </p:sp>
      <p:sp>
        <p:nvSpPr>
          <p:cNvPr id="18" name="직사각형 17"/>
          <p:cNvSpPr/>
          <p:nvPr/>
        </p:nvSpPr>
        <p:spPr>
          <a:xfrm>
            <a:off x="15855" y="1625026"/>
            <a:ext cx="9119286" cy="1260000"/>
          </a:xfrm>
          <a:prstGeom prst="rect">
            <a:avLst/>
          </a:prstGeom>
          <a:ln w="31750">
            <a:solidFill>
              <a:srgbClr val="C00000"/>
            </a:solidFill>
          </a:ln>
        </p:spPr>
        <p:txBody>
          <a:bodyPr wrap="square">
            <a:spAutoFit/>
          </a:bodyPr>
          <a:lstStyle/>
          <a:p>
            <a:pPr lvl="1"/>
            <a:endParaRPr lang="en-US" altLang="ko-KR" dirty="0">
              <a:solidFill>
                <a:srgbClr val="FF0000"/>
              </a:solidFill>
              <a:latin typeface="맑은 고딕 (본문)"/>
            </a:endParaRPr>
          </a:p>
          <a:p>
            <a:pPr lvl="1"/>
            <a:endParaRPr lang="en-US" altLang="ko-KR" dirty="0" smtClean="0">
              <a:solidFill>
                <a:srgbClr val="FF0000"/>
              </a:solidFill>
              <a:latin typeface="맑은 고딕 (본문)"/>
            </a:endParaRPr>
          </a:p>
          <a:p>
            <a:pPr lvl="1"/>
            <a:endParaRPr lang="en-US" altLang="ko-KR" dirty="0">
              <a:solidFill>
                <a:srgbClr val="FF0000"/>
              </a:solidFill>
              <a:latin typeface="맑은 고딕 (본문)"/>
            </a:endParaRPr>
          </a:p>
          <a:p>
            <a:pPr lvl="1"/>
            <a:endParaRPr lang="en-US" altLang="ko-KR" dirty="0" smtClean="0">
              <a:solidFill>
                <a:srgbClr val="FF0000"/>
              </a:solidFill>
              <a:latin typeface="맑은 고딕 (본문)"/>
            </a:endParaRPr>
          </a:p>
          <a:p>
            <a:pPr lvl="1"/>
            <a:endParaRPr lang="en-US" altLang="ko-KR" dirty="0">
              <a:solidFill>
                <a:srgbClr val="FF0000"/>
              </a:solidFill>
              <a:latin typeface="맑은 고딕 (본문)"/>
            </a:endParaRPr>
          </a:p>
          <a:p>
            <a:pPr lvl="1"/>
            <a:endParaRPr lang="en-US" altLang="ko-KR" dirty="0" smtClean="0">
              <a:solidFill>
                <a:srgbClr val="FF0000"/>
              </a:solidFill>
              <a:latin typeface="맑은 고딕 (본문)"/>
            </a:endParaRPr>
          </a:p>
          <a:p>
            <a:pPr lvl="1"/>
            <a:endParaRPr lang="en-US" altLang="ko-KR" dirty="0">
              <a:solidFill>
                <a:srgbClr val="FF0000"/>
              </a:solidFill>
              <a:latin typeface="맑은 고딕 (본문)"/>
            </a:endParaRPr>
          </a:p>
          <a:p>
            <a:pPr lvl="1"/>
            <a:endParaRPr lang="en-US" altLang="ko-KR" dirty="0" smtClean="0">
              <a:solidFill>
                <a:srgbClr val="FF0000"/>
              </a:solidFill>
              <a:latin typeface="맑은 고딕 (본문)"/>
            </a:endParaRPr>
          </a:p>
          <a:p>
            <a:pPr lvl="1"/>
            <a:endParaRPr lang="en-US" altLang="ko-KR" dirty="0">
              <a:solidFill>
                <a:srgbClr val="FF0000"/>
              </a:solidFill>
              <a:latin typeface="맑은 고딕 (본문)"/>
            </a:endParaRPr>
          </a:p>
          <a:p>
            <a:pPr lvl="1"/>
            <a:endParaRPr lang="en-US" altLang="ko-KR" dirty="0" smtClean="0">
              <a:solidFill>
                <a:srgbClr val="FF0000"/>
              </a:solidFill>
              <a:latin typeface="맑은 고딕 (본문)"/>
            </a:endParaRPr>
          </a:p>
          <a:p>
            <a:pPr lvl="1"/>
            <a:endParaRPr lang="en-US" altLang="ko-KR" dirty="0">
              <a:solidFill>
                <a:srgbClr val="0070C0"/>
              </a:solidFill>
              <a:latin typeface="맑은 고딕 (본문)"/>
            </a:endParaRPr>
          </a:p>
        </p:txBody>
      </p:sp>
      <p:sp>
        <p:nvSpPr>
          <p:cNvPr id="6" name="TextBox 5"/>
          <p:cNvSpPr txBox="1"/>
          <p:nvPr/>
        </p:nvSpPr>
        <p:spPr>
          <a:xfrm>
            <a:off x="234274" y="1652668"/>
            <a:ext cx="4788490" cy="1200329"/>
          </a:xfrm>
          <a:prstGeom prst="rect">
            <a:avLst/>
          </a:prstGeom>
          <a:noFill/>
        </p:spPr>
        <p:txBody>
          <a:bodyPr wrap="none" rtlCol="0">
            <a:spAutoFit/>
          </a:bodyPr>
          <a:lstStyle/>
          <a:p>
            <a:r>
              <a:rPr lang="en-US" altLang="ko-KR" dirty="0">
                <a:solidFill>
                  <a:srgbClr val="FF0000"/>
                </a:solidFill>
                <a:latin typeface="맑은 고딕 (본문)"/>
                <a:cs typeface="Times New Roman" panose="02020603050405020304" pitchFamily="18" charset="0"/>
              </a:rPr>
              <a:t>$</a:t>
            </a:r>
            <a:r>
              <a:rPr lang="en-US" altLang="ko-KR" sz="1600" dirty="0" smtClean="0">
                <a:solidFill>
                  <a:srgbClr val="FF0000"/>
                </a:solidFill>
                <a:latin typeface="맑은 고딕 (본문)"/>
                <a:cs typeface="Times New Roman" panose="02020603050405020304" pitchFamily="18" charset="0"/>
              </a:rPr>
              <a:t> </a:t>
            </a:r>
            <a:r>
              <a:rPr lang="en-US" altLang="ko-KR" dirty="0" err="1"/>
              <a:t>sudo</a:t>
            </a:r>
            <a:r>
              <a:rPr lang="en-US" altLang="ko-KR" dirty="0"/>
              <a:t> </a:t>
            </a:r>
            <a:r>
              <a:rPr lang="en-US" altLang="ko-KR" dirty="0" err="1"/>
              <a:t>systemctl</a:t>
            </a:r>
            <a:r>
              <a:rPr lang="en-US" altLang="ko-KR" dirty="0"/>
              <a:t> daemon-reload</a:t>
            </a:r>
          </a:p>
          <a:p>
            <a:r>
              <a:rPr lang="en-US" altLang="ko-KR" dirty="0">
                <a:solidFill>
                  <a:srgbClr val="FF0000"/>
                </a:solidFill>
                <a:latin typeface="맑은 고딕 (본문)"/>
                <a:cs typeface="Times New Roman" panose="02020603050405020304" pitchFamily="18" charset="0"/>
              </a:rPr>
              <a:t>$ </a:t>
            </a:r>
            <a:r>
              <a:rPr lang="en-US" altLang="ko-KR" dirty="0" err="1" smtClean="0"/>
              <a:t>sudo</a:t>
            </a:r>
            <a:r>
              <a:rPr lang="en-US" altLang="ko-KR" dirty="0" smtClean="0"/>
              <a:t> </a:t>
            </a:r>
            <a:r>
              <a:rPr lang="en-US" altLang="ko-KR" dirty="0" err="1"/>
              <a:t>systemctl</a:t>
            </a:r>
            <a:r>
              <a:rPr lang="en-US" altLang="ko-KR" dirty="0"/>
              <a:t> restart </a:t>
            </a:r>
            <a:r>
              <a:rPr lang="en-US" altLang="ko-KR" dirty="0" err="1"/>
              <a:t>kubelet</a:t>
            </a:r>
            <a:endParaRPr lang="en-US" altLang="ko-KR" dirty="0"/>
          </a:p>
          <a:p>
            <a:r>
              <a:rPr lang="en-US" altLang="ko-KR" dirty="0">
                <a:solidFill>
                  <a:srgbClr val="FF0000"/>
                </a:solidFill>
                <a:latin typeface="맑은 고딕 (본문)"/>
                <a:cs typeface="Times New Roman" panose="02020603050405020304" pitchFamily="18" charset="0"/>
              </a:rPr>
              <a:t>$ </a:t>
            </a:r>
            <a:r>
              <a:rPr lang="en-US" altLang="ko-KR" dirty="0" err="1" smtClean="0"/>
              <a:t>sudo</a:t>
            </a:r>
            <a:r>
              <a:rPr lang="en-US" altLang="ko-KR" dirty="0" smtClean="0"/>
              <a:t> </a:t>
            </a:r>
            <a:r>
              <a:rPr lang="en-US" altLang="ko-KR" dirty="0" err="1"/>
              <a:t>kubeadm</a:t>
            </a:r>
            <a:r>
              <a:rPr lang="en-US" altLang="ko-KR" dirty="0"/>
              <a:t> reset</a:t>
            </a:r>
          </a:p>
          <a:p>
            <a:r>
              <a:rPr lang="en-US" altLang="ko-KR" dirty="0">
                <a:solidFill>
                  <a:srgbClr val="FF0000"/>
                </a:solidFill>
                <a:latin typeface="맑은 고딕 (본문)"/>
                <a:cs typeface="Times New Roman" panose="02020603050405020304" pitchFamily="18" charset="0"/>
              </a:rPr>
              <a:t>$ </a:t>
            </a:r>
            <a:r>
              <a:rPr lang="en-US" altLang="ko-KR" dirty="0" err="1" smtClean="0"/>
              <a:t>sudo</a:t>
            </a:r>
            <a:r>
              <a:rPr lang="en-US" altLang="ko-KR" dirty="0" smtClean="0"/>
              <a:t> </a:t>
            </a:r>
            <a:r>
              <a:rPr lang="en-US" altLang="ko-KR" dirty="0" err="1"/>
              <a:t>kubeadm</a:t>
            </a:r>
            <a:r>
              <a:rPr lang="en-US" altLang="ko-KR" dirty="0"/>
              <a:t> </a:t>
            </a:r>
            <a:r>
              <a:rPr lang="en-US" altLang="ko-KR" dirty="0" err="1"/>
              <a:t>init</a:t>
            </a:r>
            <a:r>
              <a:rPr lang="en-US" altLang="ko-KR" dirty="0"/>
              <a:t> </a:t>
            </a:r>
            <a:r>
              <a:rPr lang="en-US" altLang="ko-KR" dirty="0" smtClean="0"/>
              <a:t> --ignore-preflight-errors=all</a:t>
            </a:r>
            <a:endParaRPr lang="ko-KR" altLang="en-US" sz="1600" dirty="0"/>
          </a:p>
        </p:txBody>
      </p:sp>
      <p:sp>
        <p:nvSpPr>
          <p:cNvPr id="8" name="직사각형 7"/>
          <p:cNvSpPr/>
          <p:nvPr/>
        </p:nvSpPr>
        <p:spPr>
          <a:xfrm>
            <a:off x="57150" y="1250084"/>
            <a:ext cx="1084015" cy="369332"/>
          </a:xfrm>
          <a:prstGeom prst="rect">
            <a:avLst/>
          </a:prstGeom>
        </p:spPr>
        <p:txBody>
          <a:bodyPr wrap="none">
            <a:spAutoFit/>
          </a:bodyPr>
          <a:lstStyle/>
          <a:p>
            <a:r>
              <a:rPr lang="en-US" altLang="ko-KR" dirty="0" smtClean="0"/>
              <a:t>For </a:t>
            </a:r>
            <a:r>
              <a:rPr lang="en-US" altLang="ko-KR" b="1" dirty="0" smtClean="0">
                <a:solidFill>
                  <a:srgbClr val="FF0000"/>
                </a:solidFill>
              </a:rPr>
              <a:t>NUC1</a:t>
            </a:r>
            <a:endParaRPr lang="ko-KR" altLang="en-US" dirty="0"/>
          </a:p>
        </p:txBody>
      </p:sp>
      <p:pic>
        <p:nvPicPr>
          <p:cNvPr id="26" name="그림 25"/>
          <p:cNvPicPr>
            <a:picLocks noChangeAspect="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6809" r="9296"/>
          <a:stretch/>
        </p:blipFill>
        <p:spPr>
          <a:xfrm>
            <a:off x="7359157" y="383994"/>
            <a:ext cx="1493670" cy="982016"/>
          </a:xfrm>
          <a:prstGeom prst="rect">
            <a:avLst/>
          </a:prstGeom>
        </p:spPr>
      </p:pic>
      <p:pic>
        <p:nvPicPr>
          <p:cNvPr id="27" name="Picture 2" descr="http://publicdomainvectors.org/photos/Anonymous_Keyboard_1_ic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210753" y="902472"/>
            <a:ext cx="1079726" cy="1079726"/>
          </a:xfrm>
          <a:prstGeom prst="rect">
            <a:avLst/>
          </a:prstGeom>
          <a:noFill/>
          <a:extLst>
            <a:ext uri="{909E8E84-426E-40DD-AFC4-6F175D3DCCD1}">
              <a14:hiddenFill xmlns:a14="http://schemas.microsoft.com/office/drawing/2010/main">
                <a:solidFill>
                  <a:srgbClr val="FFFFFF"/>
                </a:solidFill>
              </a14:hiddenFill>
            </a:ext>
          </a:extLst>
        </p:spPr>
      </p:pic>
      <p:sp>
        <p:nvSpPr>
          <p:cNvPr id="9" name="직사각형 8"/>
          <p:cNvSpPr/>
          <p:nvPr/>
        </p:nvSpPr>
        <p:spPr>
          <a:xfrm>
            <a:off x="20938" y="5596943"/>
            <a:ext cx="9119286" cy="900000"/>
          </a:xfrm>
          <a:prstGeom prst="rect">
            <a:avLst/>
          </a:prstGeom>
          <a:ln w="31750">
            <a:solidFill>
              <a:srgbClr val="C00000"/>
            </a:solidFill>
          </a:ln>
        </p:spPr>
        <p:txBody>
          <a:bodyPr wrap="square">
            <a:spAutoFit/>
          </a:bodyPr>
          <a:lstStyle/>
          <a:p>
            <a:pPr lvl="1"/>
            <a:endParaRPr lang="en-US" altLang="ko-KR" dirty="0">
              <a:solidFill>
                <a:srgbClr val="FF0000"/>
              </a:solidFill>
              <a:latin typeface="맑은 고딕 (본문)"/>
            </a:endParaRPr>
          </a:p>
          <a:p>
            <a:pPr lvl="1"/>
            <a:endParaRPr lang="en-US" altLang="ko-KR" dirty="0" smtClean="0">
              <a:solidFill>
                <a:srgbClr val="FF0000"/>
              </a:solidFill>
              <a:latin typeface="맑은 고딕 (본문)"/>
            </a:endParaRPr>
          </a:p>
          <a:p>
            <a:pPr lvl="1"/>
            <a:endParaRPr lang="en-US" altLang="ko-KR" dirty="0">
              <a:solidFill>
                <a:srgbClr val="FF0000"/>
              </a:solidFill>
              <a:latin typeface="맑은 고딕 (본문)"/>
            </a:endParaRPr>
          </a:p>
          <a:p>
            <a:pPr lvl="1"/>
            <a:endParaRPr lang="en-US" altLang="ko-KR" dirty="0" smtClean="0">
              <a:solidFill>
                <a:srgbClr val="FF0000"/>
              </a:solidFill>
              <a:latin typeface="맑은 고딕 (본문)"/>
            </a:endParaRPr>
          </a:p>
          <a:p>
            <a:pPr lvl="1"/>
            <a:endParaRPr lang="en-US" altLang="ko-KR" dirty="0">
              <a:solidFill>
                <a:srgbClr val="FF0000"/>
              </a:solidFill>
              <a:latin typeface="맑은 고딕 (본문)"/>
            </a:endParaRPr>
          </a:p>
          <a:p>
            <a:pPr lvl="1"/>
            <a:endParaRPr lang="en-US" altLang="ko-KR" dirty="0" smtClean="0">
              <a:solidFill>
                <a:srgbClr val="FF0000"/>
              </a:solidFill>
              <a:latin typeface="맑은 고딕 (본문)"/>
            </a:endParaRPr>
          </a:p>
          <a:p>
            <a:pPr lvl="1"/>
            <a:endParaRPr lang="en-US" altLang="ko-KR" dirty="0">
              <a:solidFill>
                <a:srgbClr val="FF0000"/>
              </a:solidFill>
              <a:latin typeface="맑은 고딕 (본문)"/>
            </a:endParaRPr>
          </a:p>
          <a:p>
            <a:pPr lvl="1"/>
            <a:endParaRPr lang="en-US" altLang="ko-KR" dirty="0" smtClean="0">
              <a:solidFill>
                <a:srgbClr val="FF0000"/>
              </a:solidFill>
              <a:latin typeface="맑은 고딕 (본문)"/>
            </a:endParaRPr>
          </a:p>
          <a:p>
            <a:pPr lvl="1"/>
            <a:endParaRPr lang="en-US" altLang="ko-KR" dirty="0">
              <a:solidFill>
                <a:srgbClr val="FF0000"/>
              </a:solidFill>
              <a:latin typeface="맑은 고딕 (본문)"/>
            </a:endParaRPr>
          </a:p>
          <a:p>
            <a:pPr lvl="1"/>
            <a:endParaRPr lang="en-US" altLang="ko-KR" dirty="0" smtClean="0">
              <a:solidFill>
                <a:srgbClr val="FF0000"/>
              </a:solidFill>
              <a:latin typeface="맑은 고딕 (본문)"/>
            </a:endParaRPr>
          </a:p>
          <a:p>
            <a:pPr lvl="1"/>
            <a:endParaRPr lang="en-US" altLang="ko-KR" dirty="0">
              <a:solidFill>
                <a:srgbClr val="0070C0"/>
              </a:solidFill>
              <a:latin typeface="맑은 고딕 (본문)"/>
            </a:endParaRPr>
          </a:p>
        </p:txBody>
      </p:sp>
      <p:sp>
        <p:nvSpPr>
          <p:cNvPr id="20" name="TextBox 19"/>
          <p:cNvSpPr txBox="1"/>
          <p:nvPr/>
        </p:nvSpPr>
        <p:spPr>
          <a:xfrm>
            <a:off x="221954" y="5640685"/>
            <a:ext cx="5196935" cy="861774"/>
          </a:xfrm>
          <a:prstGeom prst="rect">
            <a:avLst/>
          </a:prstGeom>
          <a:noFill/>
        </p:spPr>
        <p:txBody>
          <a:bodyPr wrap="none" rtlCol="0">
            <a:spAutoFit/>
          </a:bodyPr>
          <a:lstStyle/>
          <a:p>
            <a:r>
              <a:rPr lang="en-US" altLang="ko-KR" sz="1600" dirty="0" err="1"/>
              <a:t>mkdir</a:t>
            </a:r>
            <a:r>
              <a:rPr lang="en-US" altLang="ko-KR" sz="1600" dirty="0"/>
              <a:t> -p $HOME/.</a:t>
            </a:r>
            <a:r>
              <a:rPr lang="en-US" altLang="ko-KR" sz="1600" dirty="0" err="1"/>
              <a:t>kube</a:t>
            </a:r>
            <a:endParaRPr lang="en-US" altLang="ko-KR" sz="1600" dirty="0"/>
          </a:p>
          <a:p>
            <a:r>
              <a:rPr lang="en-US" altLang="ko-KR" sz="1600" dirty="0" err="1"/>
              <a:t>sudo</a:t>
            </a:r>
            <a:r>
              <a:rPr lang="en-US" altLang="ko-KR" sz="1600" dirty="0"/>
              <a:t> </a:t>
            </a:r>
            <a:r>
              <a:rPr lang="en-US" altLang="ko-KR" sz="1600" dirty="0" err="1"/>
              <a:t>cp</a:t>
            </a:r>
            <a:r>
              <a:rPr lang="en-US" altLang="ko-KR" sz="1600" dirty="0"/>
              <a:t> -</a:t>
            </a:r>
            <a:r>
              <a:rPr lang="en-US" altLang="ko-KR" sz="1600" dirty="0" err="1"/>
              <a:t>i</a:t>
            </a:r>
            <a:r>
              <a:rPr lang="en-US" altLang="ko-KR" sz="1600" dirty="0"/>
              <a:t> /</a:t>
            </a:r>
            <a:r>
              <a:rPr lang="en-US" altLang="ko-KR" sz="1600" dirty="0" err="1"/>
              <a:t>etc</a:t>
            </a:r>
            <a:r>
              <a:rPr lang="en-US" altLang="ko-KR" sz="1600" dirty="0"/>
              <a:t>/</a:t>
            </a:r>
            <a:r>
              <a:rPr lang="en-US" altLang="ko-KR" sz="1600" dirty="0" err="1"/>
              <a:t>kubernetes</a:t>
            </a:r>
            <a:r>
              <a:rPr lang="en-US" altLang="ko-KR" sz="1600" dirty="0"/>
              <a:t>/</a:t>
            </a:r>
            <a:r>
              <a:rPr lang="en-US" altLang="ko-KR" sz="1600" dirty="0" err="1"/>
              <a:t>admin.conf</a:t>
            </a:r>
            <a:r>
              <a:rPr lang="en-US" altLang="ko-KR" sz="1600" dirty="0"/>
              <a:t> $HOME/.</a:t>
            </a:r>
            <a:r>
              <a:rPr lang="en-US" altLang="ko-KR" sz="1600" dirty="0" err="1"/>
              <a:t>kube</a:t>
            </a:r>
            <a:r>
              <a:rPr lang="en-US" altLang="ko-KR" sz="1600" dirty="0"/>
              <a:t>/</a:t>
            </a:r>
            <a:r>
              <a:rPr lang="en-US" altLang="ko-KR" sz="1600" dirty="0" err="1"/>
              <a:t>config</a:t>
            </a:r>
            <a:endParaRPr lang="en-US" altLang="ko-KR" sz="1600" dirty="0"/>
          </a:p>
          <a:p>
            <a:r>
              <a:rPr lang="en-US" altLang="ko-KR" sz="1600" dirty="0" err="1"/>
              <a:t>sudo</a:t>
            </a:r>
            <a:r>
              <a:rPr lang="en-US" altLang="ko-KR" sz="1600" dirty="0"/>
              <a:t> </a:t>
            </a:r>
            <a:r>
              <a:rPr lang="en-US" altLang="ko-KR" sz="1600" dirty="0" err="1"/>
              <a:t>chown</a:t>
            </a:r>
            <a:r>
              <a:rPr lang="en-US" altLang="ko-KR" sz="1600" dirty="0"/>
              <a:t> $(id -u):$(id -g) $HOME/.</a:t>
            </a:r>
            <a:r>
              <a:rPr lang="en-US" altLang="ko-KR" sz="1600" dirty="0" err="1"/>
              <a:t>kube</a:t>
            </a:r>
            <a:r>
              <a:rPr lang="en-US" altLang="ko-KR" sz="1600" dirty="0"/>
              <a:t>/</a:t>
            </a:r>
            <a:r>
              <a:rPr lang="en-US" altLang="ko-KR" sz="1600" dirty="0" err="1"/>
              <a:t>config</a:t>
            </a:r>
            <a:endParaRPr lang="en-US" altLang="ko-KR" sz="1600" dirty="0"/>
          </a:p>
        </p:txBody>
      </p:sp>
      <p:sp>
        <p:nvSpPr>
          <p:cNvPr id="21" name="TextBox 20"/>
          <p:cNvSpPr txBox="1"/>
          <p:nvPr/>
        </p:nvSpPr>
        <p:spPr>
          <a:xfrm>
            <a:off x="69586" y="4945096"/>
            <a:ext cx="6671955" cy="646331"/>
          </a:xfrm>
          <a:prstGeom prst="rect">
            <a:avLst/>
          </a:prstGeom>
          <a:noFill/>
        </p:spPr>
        <p:txBody>
          <a:bodyPr wrap="none" rtlCol="0">
            <a:spAutoFit/>
          </a:bodyPr>
          <a:lstStyle/>
          <a:p>
            <a:r>
              <a:rPr lang="en-US" altLang="ko-KR" b="1" dirty="0" smtClean="0"/>
              <a:t>Run these commands to make </a:t>
            </a:r>
            <a:r>
              <a:rPr lang="en-US" altLang="ko-KR" b="1" dirty="0" err="1" smtClean="0"/>
              <a:t>kubectl</a:t>
            </a:r>
            <a:r>
              <a:rPr lang="en-US" altLang="ko-KR" b="1" dirty="0" smtClean="0"/>
              <a:t> work </a:t>
            </a:r>
            <a:r>
              <a:rPr lang="en-US" altLang="ko-KR" b="1" dirty="0" smtClean="0">
                <a:solidFill>
                  <a:srgbClr val="FF0000"/>
                </a:solidFill>
              </a:rPr>
              <a:t>for your non-root user.</a:t>
            </a:r>
          </a:p>
          <a:p>
            <a:r>
              <a:rPr lang="en-US" altLang="ko-KR" b="1" dirty="0" smtClean="0"/>
              <a:t>When you run these commands, </a:t>
            </a:r>
            <a:r>
              <a:rPr lang="en-US" altLang="ko-KR" b="1" dirty="0"/>
              <a:t>m</a:t>
            </a:r>
            <a:r>
              <a:rPr lang="en-US" altLang="ko-KR" b="1" dirty="0" smtClean="0"/>
              <a:t>ake sure that you are not in root</a:t>
            </a:r>
            <a:r>
              <a:rPr lang="en-US" altLang="ko-KR" b="1" dirty="0" smtClean="0">
                <a:solidFill>
                  <a:srgbClr val="FF0000"/>
                </a:solidFill>
              </a:rPr>
              <a:t> </a:t>
            </a:r>
            <a:endParaRPr lang="ko-KR" altLang="en-US" b="1" dirty="0">
              <a:solidFill>
                <a:srgbClr val="FF0000"/>
              </a:solidFill>
            </a:endParaRPr>
          </a:p>
        </p:txBody>
      </p:sp>
      <p:sp>
        <p:nvSpPr>
          <p:cNvPr id="22" name="TextBox 21"/>
          <p:cNvSpPr txBox="1"/>
          <p:nvPr/>
        </p:nvSpPr>
        <p:spPr>
          <a:xfrm>
            <a:off x="343906" y="4192315"/>
            <a:ext cx="7380738" cy="369332"/>
          </a:xfrm>
          <a:prstGeom prst="rect">
            <a:avLst/>
          </a:prstGeom>
          <a:noFill/>
        </p:spPr>
        <p:txBody>
          <a:bodyPr wrap="none" rtlCol="0">
            <a:spAutoFit/>
          </a:bodyPr>
          <a:lstStyle/>
          <a:p>
            <a:r>
              <a:rPr lang="en-US" altLang="ko-KR" b="1" dirty="0" smtClean="0"/>
              <a:t>You need to copy the command for joining </a:t>
            </a:r>
            <a:r>
              <a:rPr lang="en-US" altLang="ko-KR" b="1" dirty="0" err="1" smtClean="0"/>
              <a:t>kubernetes</a:t>
            </a:r>
            <a:r>
              <a:rPr lang="en-US" altLang="ko-KR" b="1" dirty="0" smtClean="0"/>
              <a:t> nodes (NUC2, NUC3)</a:t>
            </a:r>
            <a:endParaRPr lang="ko-KR" altLang="en-US" b="1" dirty="0"/>
          </a:p>
        </p:txBody>
      </p:sp>
      <p:pic>
        <p:nvPicPr>
          <p:cNvPr id="2" name="그림 1"/>
          <p:cNvPicPr>
            <a:picLocks noChangeAspect="1"/>
          </p:cNvPicPr>
          <p:nvPr/>
        </p:nvPicPr>
        <p:blipFill rotWithShape="1">
          <a:blip r:embed="rId4"/>
          <a:srcRect t="61071"/>
          <a:stretch/>
        </p:blipFill>
        <p:spPr>
          <a:xfrm>
            <a:off x="859856" y="3160572"/>
            <a:ext cx="5973640" cy="1037828"/>
          </a:xfrm>
          <a:prstGeom prst="rect">
            <a:avLst/>
          </a:prstGeom>
        </p:spPr>
      </p:pic>
      <p:sp>
        <p:nvSpPr>
          <p:cNvPr id="23" name="직사각형 22"/>
          <p:cNvSpPr/>
          <p:nvPr/>
        </p:nvSpPr>
        <p:spPr>
          <a:xfrm>
            <a:off x="805774" y="3660551"/>
            <a:ext cx="6027722" cy="531764"/>
          </a:xfrm>
          <a:prstGeom prst="rect">
            <a:avLst/>
          </a:prstGeom>
          <a:noFill/>
          <a:ln w="38100">
            <a:solidFill>
              <a:srgbClr val="FF0000"/>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lang="ko-KR" altLang="en-US"/>
            </a:pPr>
            <a:endParaRPr lang="en-US" altLang="ko-KR"/>
          </a:p>
        </p:txBody>
      </p:sp>
      <p:sp>
        <p:nvSpPr>
          <p:cNvPr id="3" name="직사각형 2"/>
          <p:cNvSpPr/>
          <p:nvPr/>
        </p:nvSpPr>
        <p:spPr>
          <a:xfrm>
            <a:off x="2141220" y="3684946"/>
            <a:ext cx="708660" cy="134669"/>
          </a:xfrm>
          <a:prstGeom prst="rect">
            <a:avLst/>
          </a:prstGeom>
          <a:solidFill>
            <a:srgbClr val="300A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직사각형 16"/>
          <p:cNvSpPr/>
          <p:nvPr/>
        </p:nvSpPr>
        <p:spPr>
          <a:xfrm>
            <a:off x="69586" y="4724079"/>
            <a:ext cx="1084015" cy="369332"/>
          </a:xfrm>
          <a:prstGeom prst="rect">
            <a:avLst/>
          </a:prstGeom>
        </p:spPr>
        <p:txBody>
          <a:bodyPr wrap="none">
            <a:spAutoFit/>
          </a:bodyPr>
          <a:lstStyle/>
          <a:p>
            <a:r>
              <a:rPr lang="en-US" altLang="ko-KR" dirty="0" smtClean="0"/>
              <a:t>For </a:t>
            </a:r>
            <a:r>
              <a:rPr lang="en-US" altLang="ko-KR" b="1" dirty="0" smtClean="0">
                <a:solidFill>
                  <a:srgbClr val="FF0000"/>
                </a:solidFill>
              </a:rPr>
              <a:t>NUC1</a:t>
            </a:r>
            <a:endParaRPr lang="ko-KR" altLang="en-US" dirty="0"/>
          </a:p>
        </p:txBody>
      </p:sp>
    </p:spTree>
    <p:extLst>
      <p:ext uri="{BB962C8B-B14F-4D97-AF65-F5344CB8AC3E}">
        <p14:creationId xmlns:p14="http://schemas.microsoft.com/office/powerpoint/2010/main" val="33020319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직사각형 15"/>
          <p:cNvSpPr/>
          <p:nvPr/>
        </p:nvSpPr>
        <p:spPr>
          <a:xfrm>
            <a:off x="0" y="0"/>
            <a:ext cx="6583680" cy="1077218"/>
          </a:xfrm>
          <a:prstGeom prst="rect">
            <a:avLst/>
          </a:prstGeom>
          <a:solidFill>
            <a:schemeClr val="accent4">
              <a:lumMod val="40000"/>
              <a:lumOff val="60000"/>
            </a:schemeClr>
          </a:solidFill>
        </p:spPr>
        <p:txBody>
          <a:bodyPr wrap="square" rtlCol="0">
            <a:spAutoFit/>
          </a:bodyPr>
          <a:lstStyle/>
          <a:p>
            <a:r>
              <a:rPr lang="en-US" altLang="ko-KR" sz="3200" dirty="0" smtClean="0">
                <a:solidFill>
                  <a:srgbClr val="0070C0"/>
                </a:solidFill>
                <a:latin typeface="+mj-ea"/>
                <a:ea typeface="+mj-ea"/>
              </a:rPr>
              <a:t>#2-2 Clustering: </a:t>
            </a:r>
          </a:p>
          <a:p>
            <a:r>
              <a:rPr lang="en-US" altLang="ko-KR" sz="3200" dirty="0" smtClean="0">
                <a:solidFill>
                  <a:srgbClr val="0070C0"/>
                </a:solidFill>
                <a:latin typeface="+mj-ea"/>
                <a:ea typeface="+mj-ea"/>
              </a:rPr>
              <a:t>Joining k8s nodes to k8s master</a:t>
            </a:r>
            <a:endParaRPr lang="ko-KR" altLang="en-US" sz="3200" dirty="0">
              <a:solidFill>
                <a:srgbClr val="0070C0"/>
              </a:solidFill>
              <a:latin typeface="+mj-ea"/>
              <a:ea typeface="+mj-ea"/>
            </a:endParaRPr>
          </a:p>
        </p:txBody>
      </p:sp>
      <p:sp>
        <p:nvSpPr>
          <p:cNvPr id="18" name="직사각형 17"/>
          <p:cNvSpPr/>
          <p:nvPr/>
        </p:nvSpPr>
        <p:spPr>
          <a:xfrm>
            <a:off x="7780" y="1929826"/>
            <a:ext cx="9119286" cy="1836000"/>
          </a:xfrm>
          <a:prstGeom prst="rect">
            <a:avLst/>
          </a:prstGeom>
          <a:ln w="31750">
            <a:solidFill>
              <a:srgbClr val="C00000"/>
            </a:solidFill>
          </a:ln>
        </p:spPr>
        <p:txBody>
          <a:bodyPr wrap="square">
            <a:spAutoFit/>
          </a:bodyPr>
          <a:lstStyle/>
          <a:p>
            <a:pPr lvl="1"/>
            <a:endParaRPr lang="en-US" altLang="ko-KR" dirty="0">
              <a:solidFill>
                <a:srgbClr val="FF0000"/>
              </a:solidFill>
              <a:latin typeface="맑은 고딕 (본문)"/>
            </a:endParaRPr>
          </a:p>
          <a:p>
            <a:pPr lvl="1"/>
            <a:endParaRPr lang="en-US" altLang="ko-KR" dirty="0" smtClean="0">
              <a:solidFill>
                <a:srgbClr val="FF0000"/>
              </a:solidFill>
              <a:latin typeface="맑은 고딕 (본문)"/>
            </a:endParaRPr>
          </a:p>
          <a:p>
            <a:pPr lvl="1"/>
            <a:endParaRPr lang="en-US" altLang="ko-KR" dirty="0">
              <a:solidFill>
                <a:srgbClr val="FF0000"/>
              </a:solidFill>
              <a:latin typeface="맑은 고딕 (본문)"/>
            </a:endParaRPr>
          </a:p>
          <a:p>
            <a:pPr lvl="1"/>
            <a:endParaRPr lang="en-US" altLang="ko-KR" dirty="0" smtClean="0">
              <a:solidFill>
                <a:srgbClr val="FF0000"/>
              </a:solidFill>
              <a:latin typeface="맑은 고딕 (본문)"/>
            </a:endParaRPr>
          </a:p>
          <a:p>
            <a:pPr lvl="1"/>
            <a:endParaRPr lang="en-US" altLang="ko-KR" dirty="0">
              <a:solidFill>
                <a:srgbClr val="FF0000"/>
              </a:solidFill>
              <a:latin typeface="맑은 고딕 (본문)"/>
            </a:endParaRPr>
          </a:p>
          <a:p>
            <a:pPr lvl="1"/>
            <a:endParaRPr lang="en-US" altLang="ko-KR" dirty="0" smtClean="0">
              <a:solidFill>
                <a:srgbClr val="FF0000"/>
              </a:solidFill>
              <a:latin typeface="맑은 고딕 (본문)"/>
            </a:endParaRPr>
          </a:p>
          <a:p>
            <a:pPr lvl="1"/>
            <a:endParaRPr lang="en-US" altLang="ko-KR" dirty="0">
              <a:solidFill>
                <a:srgbClr val="FF0000"/>
              </a:solidFill>
              <a:latin typeface="맑은 고딕 (본문)"/>
            </a:endParaRPr>
          </a:p>
          <a:p>
            <a:pPr lvl="1"/>
            <a:endParaRPr lang="en-US" altLang="ko-KR" dirty="0" smtClean="0">
              <a:solidFill>
                <a:srgbClr val="FF0000"/>
              </a:solidFill>
              <a:latin typeface="맑은 고딕 (본문)"/>
            </a:endParaRPr>
          </a:p>
          <a:p>
            <a:pPr lvl="1"/>
            <a:endParaRPr lang="en-US" altLang="ko-KR" dirty="0">
              <a:solidFill>
                <a:srgbClr val="FF0000"/>
              </a:solidFill>
              <a:latin typeface="맑은 고딕 (본문)"/>
            </a:endParaRPr>
          </a:p>
          <a:p>
            <a:pPr lvl="1"/>
            <a:endParaRPr lang="en-US" altLang="ko-KR" dirty="0" smtClean="0">
              <a:solidFill>
                <a:srgbClr val="FF0000"/>
              </a:solidFill>
              <a:latin typeface="맑은 고딕 (본문)"/>
            </a:endParaRPr>
          </a:p>
          <a:p>
            <a:pPr lvl="1"/>
            <a:endParaRPr lang="en-US" altLang="ko-KR" dirty="0">
              <a:solidFill>
                <a:srgbClr val="0070C0"/>
              </a:solidFill>
              <a:latin typeface="맑은 고딕 (본문)"/>
            </a:endParaRPr>
          </a:p>
        </p:txBody>
      </p:sp>
      <p:sp>
        <p:nvSpPr>
          <p:cNvPr id="6" name="TextBox 5"/>
          <p:cNvSpPr txBox="1"/>
          <p:nvPr/>
        </p:nvSpPr>
        <p:spPr>
          <a:xfrm>
            <a:off x="154838" y="1958163"/>
            <a:ext cx="8585401" cy="1754326"/>
          </a:xfrm>
          <a:prstGeom prst="rect">
            <a:avLst/>
          </a:prstGeom>
          <a:noFill/>
        </p:spPr>
        <p:txBody>
          <a:bodyPr wrap="square" rtlCol="0">
            <a:spAutoFit/>
          </a:bodyPr>
          <a:lstStyle/>
          <a:p>
            <a:r>
              <a:rPr lang="en-US" altLang="ko-KR" dirty="0" smtClean="0">
                <a:solidFill>
                  <a:srgbClr val="FF0000"/>
                </a:solidFill>
                <a:latin typeface="맑은 고딕 (본문)"/>
                <a:cs typeface="Times New Roman" panose="02020603050405020304" pitchFamily="18" charset="0"/>
              </a:rPr>
              <a:t>$ </a:t>
            </a:r>
            <a:r>
              <a:rPr lang="en-US" altLang="ko-KR" dirty="0" err="1" smtClean="0"/>
              <a:t>sudo</a:t>
            </a:r>
            <a:r>
              <a:rPr lang="en-US" altLang="ko-KR" dirty="0" smtClean="0"/>
              <a:t> </a:t>
            </a:r>
            <a:r>
              <a:rPr lang="en-US" altLang="ko-KR" dirty="0" err="1"/>
              <a:t>systemctl</a:t>
            </a:r>
            <a:r>
              <a:rPr lang="en-US" altLang="ko-KR" dirty="0"/>
              <a:t> daemon-reload</a:t>
            </a:r>
          </a:p>
          <a:p>
            <a:r>
              <a:rPr lang="en-US" altLang="ko-KR" dirty="0">
                <a:solidFill>
                  <a:srgbClr val="FF0000"/>
                </a:solidFill>
                <a:latin typeface="맑은 고딕 (본문)"/>
                <a:cs typeface="Times New Roman" panose="02020603050405020304" pitchFamily="18" charset="0"/>
              </a:rPr>
              <a:t>$ </a:t>
            </a:r>
            <a:r>
              <a:rPr lang="en-US" altLang="ko-KR" dirty="0" err="1" smtClean="0"/>
              <a:t>sudo</a:t>
            </a:r>
            <a:r>
              <a:rPr lang="en-US" altLang="ko-KR" dirty="0" smtClean="0"/>
              <a:t> </a:t>
            </a:r>
            <a:r>
              <a:rPr lang="en-US" altLang="ko-KR" dirty="0" err="1"/>
              <a:t>systemctl</a:t>
            </a:r>
            <a:r>
              <a:rPr lang="en-US" altLang="ko-KR" dirty="0"/>
              <a:t> restart </a:t>
            </a:r>
            <a:r>
              <a:rPr lang="en-US" altLang="ko-KR" dirty="0" err="1"/>
              <a:t>kubelet</a:t>
            </a:r>
            <a:endParaRPr lang="en-US" altLang="ko-KR" dirty="0"/>
          </a:p>
          <a:p>
            <a:r>
              <a:rPr lang="en-US" altLang="ko-KR" dirty="0">
                <a:solidFill>
                  <a:srgbClr val="FF0000"/>
                </a:solidFill>
                <a:latin typeface="맑은 고딕 (본문)"/>
                <a:cs typeface="Times New Roman" panose="02020603050405020304" pitchFamily="18" charset="0"/>
              </a:rPr>
              <a:t>$ </a:t>
            </a:r>
            <a:r>
              <a:rPr lang="en-US" altLang="ko-KR" dirty="0" err="1" smtClean="0"/>
              <a:t>sudo</a:t>
            </a:r>
            <a:r>
              <a:rPr lang="en-US" altLang="ko-KR" dirty="0" smtClean="0"/>
              <a:t> </a:t>
            </a:r>
            <a:r>
              <a:rPr lang="en-US" altLang="ko-KR" dirty="0" err="1"/>
              <a:t>kubeadm</a:t>
            </a:r>
            <a:r>
              <a:rPr lang="en-US" altLang="ko-KR" dirty="0"/>
              <a:t> </a:t>
            </a:r>
            <a:r>
              <a:rPr lang="en-US" altLang="ko-KR" dirty="0" smtClean="0"/>
              <a:t>reset</a:t>
            </a:r>
          </a:p>
          <a:p>
            <a:endParaRPr lang="en-US" altLang="ko-KR" dirty="0"/>
          </a:p>
          <a:p>
            <a:r>
              <a:rPr lang="en-US" altLang="ko-KR" dirty="0">
                <a:solidFill>
                  <a:srgbClr val="FF0000"/>
                </a:solidFill>
                <a:latin typeface="맑은 고딕 (본문)"/>
                <a:cs typeface="Times New Roman" panose="02020603050405020304" pitchFamily="18" charset="0"/>
              </a:rPr>
              <a:t>$ </a:t>
            </a:r>
            <a:r>
              <a:rPr lang="en-US" altLang="ko-KR" dirty="0" err="1"/>
              <a:t>sudo</a:t>
            </a:r>
            <a:r>
              <a:rPr lang="en-US" altLang="ko-KR" dirty="0"/>
              <a:t> </a:t>
            </a:r>
            <a:r>
              <a:rPr lang="en-US" altLang="ko-KR" dirty="0" err="1"/>
              <a:t>kubeadm</a:t>
            </a:r>
            <a:r>
              <a:rPr lang="en-US" altLang="ko-KR" dirty="0"/>
              <a:t> join </a:t>
            </a:r>
            <a:r>
              <a:rPr lang="en-US" altLang="ko-KR" b="1" dirty="0">
                <a:solidFill>
                  <a:srgbClr val="FF0000"/>
                </a:solidFill>
              </a:rPr>
              <a:t>NUC1</a:t>
            </a:r>
            <a:r>
              <a:rPr lang="en-US" altLang="ko-KR" dirty="0" smtClean="0"/>
              <a:t> </a:t>
            </a:r>
            <a:r>
              <a:rPr lang="en-US" altLang="ko-KR" b="1" dirty="0">
                <a:solidFill>
                  <a:srgbClr val="FF0000"/>
                </a:solidFill>
              </a:rPr>
              <a:t>IP</a:t>
            </a:r>
            <a:r>
              <a:rPr lang="en-US" altLang="ko-KR" dirty="0" smtClean="0"/>
              <a:t>:6443 </a:t>
            </a:r>
            <a:r>
              <a:rPr lang="en-US" altLang="ko-KR" dirty="0"/>
              <a:t>--token </a:t>
            </a:r>
            <a:r>
              <a:rPr lang="en-US" altLang="ko-KR" b="1" dirty="0">
                <a:solidFill>
                  <a:srgbClr val="FF0000"/>
                </a:solidFill>
              </a:rPr>
              <a:t>YOUR TOKEN</a:t>
            </a:r>
            <a:r>
              <a:rPr lang="en-US" altLang="ko-KR" dirty="0" smtClean="0"/>
              <a:t> </a:t>
            </a:r>
            <a:r>
              <a:rPr lang="en-US" altLang="ko-KR" dirty="0"/>
              <a:t>--</a:t>
            </a:r>
            <a:r>
              <a:rPr lang="en-US" altLang="ko-KR" dirty="0" smtClean="0"/>
              <a:t>discovery-token-ca-cert-hash </a:t>
            </a:r>
            <a:r>
              <a:rPr lang="en-US" altLang="ko-KR" b="1" dirty="0" smtClean="0">
                <a:solidFill>
                  <a:srgbClr val="FF0000"/>
                </a:solidFill>
              </a:rPr>
              <a:t>YOUR HASH</a:t>
            </a:r>
            <a:r>
              <a:rPr lang="en-US" altLang="ko-KR" dirty="0" smtClean="0"/>
              <a:t> --ignore-preflight-errors=all  </a:t>
            </a:r>
            <a:r>
              <a:rPr lang="en-US" altLang="ko-KR" dirty="0" smtClean="0">
                <a:solidFill>
                  <a:srgbClr val="FF0000"/>
                </a:solidFill>
                <a:sym typeface="Wingdings" panose="05000000000000000000" pitchFamily="2" charset="2"/>
              </a:rPr>
              <a:t> Paste the command you just copied</a:t>
            </a:r>
            <a:endParaRPr lang="ko-KR" altLang="en-US" sz="1600" dirty="0">
              <a:solidFill>
                <a:srgbClr val="FF0000"/>
              </a:solidFill>
            </a:endParaRPr>
          </a:p>
        </p:txBody>
      </p:sp>
      <p:sp>
        <p:nvSpPr>
          <p:cNvPr id="8" name="직사각형 7"/>
          <p:cNvSpPr/>
          <p:nvPr/>
        </p:nvSpPr>
        <p:spPr>
          <a:xfrm>
            <a:off x="102723" y="1542627"/>
            <a:ext cx="1738040" cy="369332"/>
          </a:xfrm>
          <a:prstGeom prst="rect">
            <a:avLst/>
          </a:prstGeom>
        </p:spPr>
        <p:txBody>
          <a:bodyPr wrap="none">
            <a:spAutoFit/>
          </a:bodyPr>
          <a:lstStyle/>
          <a:p>
            <a:r>
              <a:rPr lang="en-US" altLang="ko-KR" dirty="0" smtClean="0"/>
              <a:t>For </a:t>
            </a:r>
            <a:r>
              <a:rPr lang="en-US" altLang="ko-KR" b="1" dirty="0" smtClean="0">
                <a:solidFill>
                  <a:srgbClr val="FF0000"/>
                </a:solidFill>
              </a:rPr>
              <a:t>NUC2, NUC3</a:t>
            </a:r>
            <a:endParaRPr lang="ko-KR" altLang="en-US" dirty="0"/>
          </a:p>
        </p:txBody>
      </p:sp>
      <p:pic>
        <p:nvPicPr>
          <p:cNvPr id="26" name="그림 25"/>
          <p:cNvPicPr>
            <a:picLocks noChangeAspect="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6809" r="9296"/>
          <a:stretch/>
        </p:blipFill>
        <p:spPr>
          <a:xfrm>
            <a:off x="7359157" y="383994"/>
            <a:ext cx="1493670" cy="982016"/>
          </a:xfrm>
          <a:prstGeom prst="rect">
            <a:avLst/>
          </a:prstGeom>
        </p:spPr>
      </p:pic>
      <p:pic>
        <p:nvPicPr>
          <p:cNvPr id="27" name="Picture 2" descr="http://publicdomainvectors.org/photos/Anonymous_Keyboard_1_ic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210753" y="902472"/>
            <a:ext cx="1079726" cy="1079726"/>
          </a:xfrm>
          <a:prstGeom prst="rect">
            <a:avLst/>
          </a:prstGeom>
          <a:noFill/>
          <a:extLst>
            <a:ext uri="{909E8E84-426E-40DD-AFC4-6F175D3DCCD1}">
              <a14:hiddenFill xmlns:a14="http://schemas.microsoft.com/office/drawing/2010/main">
                <a:solidFill>
                  <a:srgbClr val="FFFFFF"/>
                </a:solidFill>
              </a14:hiddenFill>
            </a:ext>
          </a:extLst>
        </p:spPr>
      </p:pic>
      <p:sp>
        <p:nvSpPr>
          <p:cNvPr id="9" name="직사각형 8"/>
          <p:cNvSpPr/>
          <p:nvPr/>
        </p:nvSpPr>
        <p:spPr>
          <a:xfrm>
            <a:off x="0" y="5509150"/>
            <a:ext cx="9119286" cy="540000"/>
          </a:xfrm>
          <a:prstGeom prst="rect">
            <a:avLst/>
          </a:prstGeom>
          <a:ln w="31750">
            <a:solidFill>
              <a:srgbClr val="C00000"/>
            </a:solidFill>
          </a:ln>
        </p:spPr>
        <p:txBody>
          <a:bodyPr wrap="square">
            <a:spAutoFit/>
          </a:bodyPr>
          <a:lstStyle/>
          <a:p>
            <a:pPr lvl="1"/>
            <a:endParaRPr lang="en-US" altLang="ko-KR" dirty="0">
              <a:solidFill>
                <a:srgbClr val="FF0000"/>
              </a:solidFill>
              <a:latin typeface="맑은 고딕 (본문)"/>
            </a:endParaRPr>
          </a:p>
          <a:p>
            <a:pPr lvl="1"/>
            <a:endParaRPr lang="en-US" altLang="ko-KR" dirty="0" smtClean="0">
              <a:solidFill>
                <a:srgbClr val="FF0000"/>
              </a:solidFill>
              <a:latin typeface="맑은 고딕 (본문)"/>
            </a:endParaRPr>
          </a:p>
          <a:p>
            <a:pPr lvl="1"/>
            <a:endParaRPr lang="en-US" altLang="ko-KR" dirty="0">
              <a:solidFill>
                <a:srgbClr val="FF0000"/>
              </a:solidFill>
              <a:latin typeface="맑은 고딕 (본문)"/>
            </a:endParaRPr>
          </a:p>
          <a:p>
            <a:pPr lvl="1"/>
            <a:endParaRPr lang="en-US" altLang="ko-KR" dirty="0" smtClean="0">
              <a:solidFill>
                <a:srgbClr val="FF0000"/>
              </a:solidFill>
              <a:latin typeface="맑은 고딕 (본문)"/>
            </a:endParaRPr>
          </a:p>
          <a:p>
            <a:pPr lvl="1"/>
            <a:endParaRPr lang="en-US" altLang="ko-KR" dirty="0">
              <a:solidFill>
                <a:srgbClr val="FF0000"/>
              </a:solidFill>
              <a:latin typeface="맑은 고딕 (본문)"/>
            </a:endParaRPr>
          </a:p>
          <a:p>
            <a:pPr lvl="1"/>
            <a:endParaRPr lang="en-US" altLang="ko-KR" dirty="0" smtClean="0">
              <a:solidFill>
                <a:srgbClr val="FF0000"/>
              </a:solidFill>
              <a:latin typeface="맑은 고딕 (본문)"/>
            </a:endParaRPr>
          </a:p>
          <a:p>
            <a:pPr lvl="1"/>
            <a:endParaRPr lang="en-US" altLang="ko-KR" dirty="0">
              <a:solidFill>
                <a:srgbClr val="FF0000"/>
              </a:solidFill>
              <a:latin typeface="맑은 고딕 (본문)"/>
            </a:endParaRPr>
          </a:p>
          <a:p>
            <a:pPr lvl="1"/>
            <a:endParaRPr lang="en-US" altLang="ko-KR" dirty="0" smtClean="0">
              <a:solidFill>
                <a:srgbClr val="FF0000"/>
              </a:solidFill>
              <a:latin typeface="맑은 고딕 (본문)"/>
            </a:endParaRPr>
          </a:p>
          <a:p>
            <a:pPr lvl="1"/>
            <a:endParaRPr lang="en-US" altLang="ko-KR" dirty="0">
              <a:solidFill>
                <a:srgbClr val="FF0000"/>
              </a:solidFill>
              <a:latin typeface="맑은 고딕 (본문)"/>
            </a:endParaRPr>
          </a:p>
          <a:p>
            <a:pPr lvl="1"/>
            <a:endParaRPr lang="en-US" altLang="ko-KR" dirty="0" smtClean="0">
              <a:solidFill>
                <a:srgbClr val="FF0000"/>
              </a:solidFill>
              <a:latin typeface="맑은 고딕 (본문)"/>
            </a:endParaRPr>
          </a:p>
          <a:p>
            <a:pPr lvl="1"/>
            <a:endParaRPr lang="en-US" altLang="ko-KR" dirty="0">
              <a:solidFill>
                <a:srgbClr val="0070C0"/>
              </a:solidFill>
              <a:latin typeface="맑은 고딕 (본문)"/>
            </a:endParaRPr>
          </a:p>
        </p:txBody>
      </p:sp>
      <p:sp>
        <p:nvSpPr>
          <p:cNvPr id="21" name="TextBox 20"/>
          <p:cNvSpPr txBox="1"/>
          <p:nvPr/>
        </p:nvSpPr>
        <p:spPr>
          <a:xfrm>
            <a:off x="0" y="4935689"/>
            <a:ext cx="2637453" cy="369332"/>
          </a:xfrm>
          <a:prstGeom prst="rect">
            <a:avLst/>
          </a:prstGeom>
          <a:noFill/>
        </p:spPr>
        <p:txBody>
          <a:bodyPr wrap="none" rtlCol="0">
            <a:spAutoFit/>
          </a:bodyPr>
          <a:lstStyle/>
          <a:p>
            <a:r>
              <a:rPr lang="en-US" altLang="ko-KR" dirty="0"/>
              <a:t>Check all nodes are joined</a:t>
            </a:r>
          </a:p>
        </p:txBody>
      </p:sp>
      <p:sp>
        <p:nvSpPr>
          <p:cNvPr id="22" name="TextBox 21"/>
          <p:cNvSpPr txBox="1"/>
          <p:nvPr/>
        </p:nvSpPr>
        <p:spPr>
          <a:xfrm>
            <a:off x="154838" y="5594484"/>
            <a:ext cx="1949893" cy="369332"/>
          </a:xfrm>
          <a:prstGeom prst="rect">
            <a:avLst/>
          </a:prstGeom>
          <a:noFill/>
        </p:spPr>
        <p:txBody>
          <a:bodyPr wrap="none" rtlCol="0">
            <a:spAutoFit/>
          </a:bodyPr>
          <a:lstStyle/>
          <a:p>
            <a:r>
              <a:rPr lang="en-US" altLang="ko-KR" dirty="0" smtClean="0">
                <a:solidFill>
                  <a:srgbClr val="FF0000"/>
                </a:solidFill>
                <a:latin typeface="맑은 고딕 (본문)"/>
                <a:cs typeface="Times New Roman" panose="02020603050405020304" pitchFamily="18" charset="0"/>
              </a:rPr>
              <a:t>$</a:t>
            </a:r>
            <a:r>
              <a:rPr lang="en-US" altLang="ko-KR" sz="1600" dirty="0" smtClean="0">
                <a:solidFill>
                  <a:srgbClr val="FF0000"/>
                </a:solidFill>
                <a:latin typeface="맑은 고딕 (본문)"/>
                <a:cs typeface="Times New Roman" panose="02020603050405020304" pitchFamily="18" charset="0"/>
              </a:rPr>
              <a:t> </a:t>
            </a:r>
            <a:r>
              <a:rPr lang="en-US" altLang="ko-KR" dirty="0" err="1"/>
              <a:t>kubectl</a:t>
            </a:r>
            <a:r>
              <a:rPr lang="en-US" altLang="ko-KR" dirty="0"/>
              <a:t> get node</a:t>
            </a:r>
          </a:p>
        </p:txBody>
      </p:sp>
      <p:sp>
        <p:nvSpPr>
          <p:cNvPr id="30" name="직사각형 29"/>
          <p:cNvSpPr/>
          <p:nvPr/>
        </p:nvSpPr>
        <p:spPr>
          <a:xfrm>
            <a:off x="7780" y="5180722"/>
            <a:ext cx="1084015" cy="369332"/>
          </a:xfrm>
          <a:prstGeom prst="rect">
            <a:avLst/>
          </a:prstGeom>
        </p:spPr>
        <p:txBody>
          <a:bodyPr wrap="none">
            <a:spAutoFit/>
          </a:bodyPr>
          <a:lstStyle/>
          <a:p>
            <a:r>
              <a:rPr lang="en-US" altLang="ko-KR" dirty="0" smtClean="0"/>
              <a:t>For </a:t>
            </a:r>
            <a:r>
              <a:rPr lang="en-US" altLang="ko-KR" b="1" dirty="0" smtClean="0">
                <a:solidFill>
                  <a:srgbClr val="FF0000"/>
                </a:solidFill>
              </a:rPr>
              <a:t>NUC1</a:t>
            </a:r>
            <a:endParaRPr lang="ko-KR" altLang="en-US" dirty="0"/>
          </a:p>
        </p:txBody>
      </p:sp>
      <p:sp>
        <p:nvSpPr>
          <p:cNvPr id="2" name="TextBox 1"/>
          <p:cNvSpPr txBox="1"/>
          <p:nvPr/>
        </p:nvSpPr>
        <p:spPr>
          <a:xfrm>
            <a:off x="102723" y="1241671"/>
            <a:ext cx="6872331" cy="369332"/>
          </a:xfrm>
          <a:prstGeom prst="rect">
            <a:avLst/>
          </a:prstGeom>
          <a:noFill/>
        </p:spPr>
        <p:txBody>
          <a:bodyPr wrap="none" rtlCol="0">
            <a:spAutoFit/>
          </a:bodyPr>
          <a:lstStyle/>
          <a:p>
            <a:r>
              <a:rPr lang="en-US" altLang="ko-KR" dirty="0" smtClean="0"/>
              <a:t>You can join NUC2, NUC3 to k8s master(NUC1) by following commands </a:t>
            </a:r>
            <a:endParaRPr lang="ko-KR" altLang="en-US" dirty="0"/>
          </a:p>
        </p:txBody>
      </p:sp>
      <p:pic>
        <p:nvPicPr>
          <p:cNvPr id="3" name="그림 2"/>
          <p:cNvPicPr>
            <a:picLocks noChangeAspect="1"/>
          </p:cNvPicPr>
          <p:nvPr/>
        </p:nvPicPr>
        <p:blipFill rotWithShape="1">
          <a:blip r:embed="rId4"/>
          <a:srcRect b="2644"/>
          <a:stretch/>
        </p:blipFill>
        <p:spPr>
          <a:xfrm>
            <a:off x="1242674" y="3851160"/>
            <a:ext cx="6343650" cy="1001497"/>
          </a:xfrm>
          <a:prstGeom prst="rect">
            <a:avLst/>
          </a:prstGeom>
        </p:spPr>
      </p:pic>
      <p:pic>
        <p:nvPicPr>
          <p:cNvPr id="5" name="그림 4"/>
          <p:cNvPicPr>
            <a:picLocks noChangeAspect="1"/>
          </p:cNvPicPr>
          <p:nvPr/>
        </p:nvPicPr>
        <p:blipFill>
          <a:blip r:embed="rId5"/>
          <a:stretch>
            <a:fillRect/>
          </a:stretch>
        </p:blipFill>
        <p:spPr>
          <a:xfrm>
            <a:off x="1722507" y="6097000"/>
            <a:ext cx="3741934" cy="724788"/>
          </a:xfrm>
          <a:prstGeom prst="rect">
            <a:avLst/>
          </a:prstGeom>
        </p:spPr>
      </p:pic>
    </p:spTree>
    <p:extLst>
      <p:ext uri="{BB962C8B-B14F-4D97-AF65-F5344CB8AC3E}">
        <p14:creationId xmlns:p14="http://schemas.microsoft.com/office/powerpoint/2010/main" val="203175732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직사각형 15"/>
          <p:cNvSpPr/>
          <p:nvPr/>
        </p:nvSpPr>
        <p:spPr>
          <a:xfrm>
            <a:off x="0" y="0"/>
            <a:ext cx="6583680" cy="1077218"/>
          </a:xfrm>
          <a:prstGeom prst="rect">
            <a:avLst/>
          </a:prstGeom>
          <a:solidFill>
            <a:schemeClr val="accent4">
              <a:lumMod val="40000"/>
              <a:lumOff val="60000"/>
            </a:schemeClr>
          </a:solidFill>
        </p:spPr>
        <p:txBody>
          <a:bodyPr wrap="square" rtlCol="0">
            <a:spAutoFit/>
          </a:bodyPr>
          <a:lstStyle/>
          <a:p>
            <a:r>
              <a:rPr lang="en-US" altLang="ko-KR" sz="3200" dirty="0" smtClean="0">
                <a:solidFill>
                  <a:srgbClr val="0070C0"/>
                </a:solidFill>
                <a:latin typeface="+mj-ea"/>
                <a:ea typeface="+mj-ea"/>
              </a:rPr>
              <a:t>#2-3 Clustering: </a:t>
            </a:r>
          </a:p>
          <a:p>
            <a:r>
              <a:rPr lang="en-US" altLang="ko-KR" sz="3200" dirty="0" smtClean="0">
                <a:solidFill>
                  <a:srgbClr val="0070C0"/>
                </a:solidFill>
                <a:latin typeface="+mj-ea"/>
              </a:rPr>
              <a:t>k8s </a:t>
            </a:r>
            <a:r>
              <a:rPr lang="en-US" altLang="ko-KR" sz="3200" dirty="0" smtClean="0">
                <a:solidFill>
                  <a:srgbClr val="0070C0"/>
                </a:solidFill>
                <a:latin typeface="+mj-ea"/>
                <a:ea typeface="+mj-ea"/>
              </a:rPr>
              <a:t>Network Plugin </a:t>
            </a:r>
            <a:r>
              <a:rPr lang="en-US" altLang="ko-KR" sz="3200" dirty="0" smtClean="0">
                <a:solidFill>
                  <a:srgbClr val="0070C0"/>
                </a:solidFill>
                <a:latin typeface="+mj-ea"/>
              </a:rPr>
              <a:t>Installation</a:t>
            </a:r>
            <a:endParaRPr lang="ko-KR" altLang="en-US" sz="3200" dirty="0">
              <a:solidFill>
                <a:srgbClr val="0070C0"/>
              </a:solidFill>
              <a:latin typeface="+mj-ea"/>
              <a:ea typeface="+mj-ea"/>
            </a:endParaRPr>
          </a:p>
        </p:txBody>
      </p:sp>
      <p:pic>
        <p:nvPicPr>
          <p:cNvPr id="26" name="그림 25"/>
          <p:cNvPicPr>
            <a:picLocks noChangeAspect="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6809" r="9296"/>
          <a:stretch/>
        </p:blipFill>
        <p:spPr>
          <a:xfrm>
            <a:off x="7359157" y="383994"/>
            <a:ext cx="1493670" cy="982016"/>
          </a:xfrm>
          <a:prstGeom prst="rect">
            <a:avLst/>
          </a:prstGeom>
        </p:spPr>
      </p:pic>
      <p:pic>
        <p:nvPicPr>
          <p:cNvPr id="27" name="Picture 2" descr="http://publicdomainvectors.org/photos/Anonymous_Keyboard_1_ic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210753" y="902472"/>
            <a:ext cx="1079726" cy="107972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63064" y="1274856"/>
            <a:ext cx="8280836" cy="1308050"/>
          </a:xfrm>
          <a:prstGeom prst="rect">
            <a:avLst/>
          </a:prstGeom>
          <a:noFill/>
        </p:spPr>
        <p:txBody>
          <a:bodyPr wrap="square" rtlCol="0">
            <a:spAutoFit/>
          </a:bodyPr>
          <a:lstStyle/>
          <a:p>
            <a:r>
              <a:rPr lang="en-US" altLang="ko-KR" b="1" dirty="0" smtClean="0"/>
              <a:t>You </a:t>
            </a:r>
            <a:r>
              <a:rPr lang="en-US" altLang="ko-KR" b="1" dirty="0"/>
              <a:t>MUST install a pod network add-on so that your pods </a:t>
            </a:r>
            <a:r>
              <a:rPr lang="en-US" altLang="ko-KR" b="1" dirty="0" smtClean="0"/>
              <a:t>can communicate </a:t>
            </a:r>
            <a:r>
              <a:rPr lang="en-US" altLang="ko-KR" b="1" dirty="0"/>
              <a:t>with each </a:t>
            </a:r>
            <a:r>
              <a:rPr lang="en-US" altLang="ko-KR" b="1" dirty="0" smtClean="0"/>
              <a:t>other. We will use Weave in this lab.</a:t>
            </a:r>
          </a:p>
          <a:p>
            <a:endParaRPr lang="en-US" altLang="ko-KR" sz="700" b="1" dirty="0" smtClean="0"/>
          </a:p>
          <a:p>
            <a:endParaRPr lang="en-US" altLang="ko-KR" b="1" dirty="0" smtClean="0"/>
          </a:p>
          <a:p>
            <a:r>
              <a:rPr lang="en-US" altLang="ko-KR" b="1" dirty="0" smtClean="0"/>
              <a:t>Install Weave (pod network add-on) </a:t>
            </a:r>
            <a:endParaRPr lang="ko-KR" altLang="en-US" b="1" dirty="0"/>
          </a:p>
        </p:txBody>
      </p:sp>
      <p:sp>
        <p:nvSpPr>
          <p:cNvPr id="19" name="TextBox 18"/>
          <p:cNvSpPr txBox="1"/>
          <p:nvPr/>
        </p:nvSpPr>
        <p:spPr>
          <a:xfrm>
            <a:off x="63064" y="3508220"/>
            <a:ext cx="4641655" cy="369332"/>
          </a:xfrm>
          <a:prstGeom prst="rect">
            <a:avLst/>
          </a:prstGeom>
          <a:noFill/>
        </p:spPr>
        <p:txBody>
          <a:bodyPr wrap="none" rtlCol="0">
            <a:spAutoFit/>
          </a:bodyPr>
          <a:lstStyle/>
          <a:p>
            <a:r>
              <a:rPr lang="en-US" altLang="ko-KR" b="1" dirty="0" smtClean="0"/>
              <a:t>Make sure Weave(network add-on) works</a:t>
            </a:r>
            <a:endParaRPr lang="ko-KR" altLang="en-US" b="1" dirty="0"/>
          </a:p>
        </p:txBody>
      </p:sp>
      <p:sp>
        <p:nvSpPr>
          <p:cNvPr id="2" name="직사각형 1"/>
          <p:cNvSpPr/>
          <p:nvPr/>
        </p:nvSpPr>
        <p:spPr>
          <a:xfrm>
            <a:off x="63064" y="1956681"/>
            <a:ext cx="1084015" cy="369332"/>
          </a:xfrm>
          <a:prstGeom prst="rect">
            <a:avLst/>
          </a:prstGeom>
        </p:spPr>
        <p:txBody>
          <a:bodyPr wrap="none">
            <a:spAutoFit/>
          </a:bodyPr>
          <a:lstStyle/>
          <a:p>
            <a:r>
              <a:rPr lang="en-US" altLang="ko-KR" dirty="0"/>
              <a:t>For </a:t>
            </a:r>
            <a:r>
              <a:rPr lang="en-US" altLang="ko-KR" b="1" dirty="0" smtClean="0">
                <a:solidFill>
                  <a:srgbClr val="FF0000"/>
                </a:solidFill>
              </a:rPr>
              <a:t>NUC1</a:t>
            </a:r>
            <a:endParaRPr lang="ko-KR" altLang="en-US" dirty="0"/>
          </a:p>
        </p:txBody>
      </p:sp>
      <p:pic>
        <p:nvPicPr>
          <p:cNvPr id="5" name="그림 4"/>
          <p:cNvPicPr>
            <a:picLocks noChangeAspect="1"/>
          </p:cNvPicPr>
          <p:nvPr/>
        </p:nvPicPr>
        <p:blipFill rotWithShape="1">
          <a:blip r:embed="rId4"/>
          <a:srcRect b="5946"/>
          <a:stretch/>
        </p:blipFill>
        <p:spPr>
          <a:xfrm>
            <a:off x="143142" y="4580107"/>
            <a:ext cx="4086225" cy="797318"/>
          </a:xfrm>
          <a:prstGeom prst="rect">
            <a:avLst/>
          </a:prstGeom>
        </p:spPr>
      </p:pic>
      <p:sp>
        <p:nvSpPr>
          <p:cNvPr id="28" name="직사각형 27"/>
          <p:cNvSpPr/>
          <p:nvPr/>
        </p:nvSpPr>
        <p:spPr>
          <a:xfrm>
            <a:off x="953254" y="4857842"/>
            <a:ext cx="534651" cy="51374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직사각형 23"/>
          <p:cNvSpPr/>
          <p:nvPr/>
        </p:nvSpPr>
        <p:spPr>
          <a:xfrm>
            <a:off x="16142" y="3853743"/>
            <a:ext cx="9119286" cy="648000"/>
          </a:xfrm>
          <a:prstGeom prst="rect">
            <a:avLst/>
          </a:prstGeom>
          <a:ln w="31750">
            <a:solidFill>
              <a:srgbClr val="C00000"/>
            </a:solidFill>
          </a:ln>
        </p:spPr>
        <p:txBody>
          <a:bodyPr wrap="square">
            <a:spAutoFit/>
          </a:bodyPr>
          <a:lstStyle/>
          <a:p>
            <a:pPr lvl="1"/>
            <a:endParaRPr lang="en-US" altLang="ko-KR" dirty="0">
              <a:solidFill>
                <a:srgbClr val="FF0000"/>
              </a:solidFill>
              <a:latin typeface="맑은 고딕 (본문)"/>
            </a:endParaRPr>
          </a:p>
          <a:p>
            <a:pPr lvl="1"/>
            <a:endParaRPr lang="en-US" altLang="ko-KR" dirty="0" smtClean="0">
              <a:solidFill>
                <a:srgbClr val="FF0000"/>
              </a:solidFill>
              <a:latin typeface="맑은 고딕 (본문)"/>
            </a:endParaRPr>
          </a:p>
          <a:p>
            <a:pPr lvl="1"/>
            <a:endParaRPr lang="en-US" altLang="ko-KR" dirty="0">
              <a:solidFill>
                <a:srgbClr val="FF0000"/>
              </a:solidFill>
              <a:latin typeface="맑은 고딕 (본문)"/>
            </a:endParaRPr>
          </a:p>
          <a:p>
            <a:pPr lvl="1"/>
            <a:endParaRPr lang="en-US" altLang="ko-KR" dirty="0" smtClean="0">
              <a:solidFill>
                <a:srgbClr val="FF0000"/>
              </a:solidFill>
              <a:latin typeface="맑은 고딕 (본문)"/>
            </a:endParaRPr>
          </a:p>
          <a:p>
            <a:pPr lvl="1"/>
            <a:endParaRPr lang="en-US" altLang="ko-KR" dirty="0">
              <a:solidFill>
                <a:srgbClr val="FF0000"/>
              </a:solidFill>
              <a:latin typeface="맑은 고딕 (본문)"/>
            </a:endParaRPr>
          </a:p>
          <a:p>
            <a:pPr lvl="1"/>
            <a:endParaRPr lang="en-US" altLang="ko-KR" dirty="0" smtClean="0">
              <a:solidFill>
                <a:srgbClr val="FF0000"/>
              </a:solidFill>
              <a:latin typeface="맑은 고딕 (본문)"/>
            </a:endParaRPr>
          </a:p>
          <a:p>
            <a:pPr lvl="1"/>
            <a:endParaRPr lang="en-US" altLang="ko-KR" dirty="0">
              <a:solidFill>
                <a:srgbClr val="FF0000"/>
              </a:solidFill>
              <a:latin typeface="맑은 고딕 (본문)"/>
            </a:endParaRPr>
          </a:p>
          <a:p>
            <a:pPr lvl="1"/>
            <a:endParaRPr lang="en-US" altLang="ko-KR" dirty="0" smtClean="0">
              <a:solidFill>
                <a:srgbClr val="FF0000"/>
              </a:solidFill>
              <a:latin typeface="맑은 고딕 (본문)"/>
            </a:endParaRPr>
          </a:p>
          <a:p>
            <a:pPr lvl="1"/>
            <a:endParaRPr lang="en-US" altLang="ko-KR" dirty="0">
              <a:solidFill>
                <a:srgbClr val="FF0000"/>
              </a:solidFill>
              <a:latin typeface="맑은 고딕 (본문)"/>
            </a:endParaRPr>
          </a:p>
          <a:p>
            <a:pPr lvl="1"/>
            <a:endParaRPr lang="en-US" altLang="ko-KR" dirty="0" smtClean="0">
              <a:solidFill>
                <a:srgbClr val="FF0000"/>
              </a:solidFill>
              <a:latin typeface="맑은 고딕 (본문)"/>
            </a:endParaRPr>
          </a:p>
          <a:p>
            <a:pPr lvl="1"/>
            <a:endParaRPr lang="en-US" altLang="ko-KR" dirty="0">
              <a:solidFill>
                <a:srgbClr val="0070C0"/>
              </a:solidFill>
              <a:latin typeface="맑은 고딕 (본문)"/>
            </a:endParaRPr>
          </a:p>
        </p:txBody>
      </p:sp>
      <p:sp>
        <p:nvSpPr>
          <p:cNvPr id="29" name="TextBox 28"/>
          <p:cNvSpPr txBox="1"/>
          <p:nvPr/>
        </p:nvSpPr>
        <p:spPr>
          <a:xfrm>
            <a:off x="217902" y="3854650"/>
            <a:ext cx="3944157" cy="646331"/>
          </a:xfrm>
          <a:prstGeom prst="rect">
            <a:avLst/>
          </a:prstGeom>
          <a:noFill/>
        </p:spPr>
        <p:txBody>
          <a:bodyPr wrap="none" rtlCol="0">
            <a:spAutoFit/>
          </a:bodyPr>
          <a:lstStyle/>
          <a:p>
            <a:r>
              <a:rPr lang="en-US" altLang="ko-KR" dirty="0" smtClean="0">
                <a:solidFill>
                  <a:srgbClr val="FF0000"/>
                </a:solidFill>
                <a:latin typeface="맑은 고딕 (본문)"/>
                <a:cs typeface="Times New Roman" panose="02020603050405020304" pitchFamily="18" charset="0"/>
              </a:rPr>
              <a:t>$</a:t>
            </a:r>
            <a:r>
              <a:rPr lang="en-US" altLang="ko-KR" sz="1600" dirty="0" smtClean="0">
                <a:solidFill>
                  <a:srgbClr val="FF0000"/>
                </a:solidFill>
                <a:latin typeface="맑은 고딕 (본문)"/>
                <a:cs typeface="Times New Roman" panose="02020603050405020304" pitchFamily="18" charset="0"/>
              </a:rPr>
              <a:t> </a:t>
            </a:r>
            <a:r>
              <a:rPr lang="en-US" altLang="ko-KR" dirty="0" err="1" smtClean="0"/>
              <a:t>kubectl</a:t>
            </a:r>
            <a:r>
              <a:rPr lang="en-US" altLang="ko-KR" dirty="0" smtClean="0"/>
              <a:t> get nodes</a:t>
            </a:r>
            <a:endParaRPr lang="en-US" altLang="ko-KR" dirty="0"/>
          </a:p>
          <a:p>
            <a:r>
              <a:rPr lang="en-US" altLang="ko-KR" dirty="0">
                <a:solidFill>
                  <a:srgbClr val="FF0000"/>
                </a:solidFill>
                <a:latin typeface="맑은 고딕 (본문)"/>
                <a:cs typeface="Times New Roman" panose="02020603050405020304" pitchFamily="18" charset="0"/>
              </a:rPr>
              <a:t>$ </a:t>
            </a:r>
            <a:r>
              <a:rPr lang="en-US" altLang="ko-KR" dirty="0" err="1" smtClean="0"/>
              <a:t>kubectl</a:t>
            </a:r>
            <a:r>
              <a:rPr lang="en-US" altLang="ko-KR" dirty="0" smtClean="0"/>
              <a:t> </a:t>
            </a:r>
            <a:r>
              <a:rPr lang="en-US" altLang="ko-KR" dirty="0"/>
              <a:t>get </a:t>
            </a:r>
            <a:r>
              <a:rPr lang="en-US" altLang="ko-KR" dirty="0" err="1"/>
              <a:t>po</a:t>
            </a:r>
            <a:r>
              <a:rPr lang="en-US" altLang="ko-KR" dirty="0"/>
              <a:t> -</a:t>
            </a:r>
            <a:r>
              <a:rPr lang="en-US" altLang="ko-KR" dirty="0" smtClean="0"/>
              <a:t>n </a:t>
            </a:r>
            <a:r>
              <a:rPr lang="en-US" altLang="ko-KR" dirty="0" err="1"/>
              <a:t>kube</a:t>
            </a:r>
            <a:r>
              <a:rPr lang="en-US" altLang="ko-KR" dirty="0"/>
              <a:t>-system -o </a:t>
            </a:r>
            <a:r>
              <a:rPr lang="en-US" altLang="ko-KR" dirty="0" smtClean="0"/>
              <a:t>wide</a:t>
            </a:r>
            <a:endParaRPr lang="ko-KR" altLang="en-US" dirty="0"/>
          </a:p>
        </p:txBody>
      </p:sp>
      <p:sp>
        <p:nvSpPr>
          <p:cNvPr id="33" name="직사각형 32"/>
          <p:cNvSpPr/>
          <p:nvPr/>
        </p:nvSpPr>
        <p:spPr>
          <a:xfrm>
            <a:off x="9053" y="2541536"/>
            <a:ext cx="9119286" cy="756000"/>
          </a:xfrm>
          <a:prstGeom prst="rect">
            <a:avLst/>
          </a:prstGeom>
          <a:ln w="31750">
            <a:solidFill>
              <a:srgbClr val="C00000"/>
            </a:solidFill>
          </a:ln>
        </p:spPr>
        <p:txBody>
          <a:bodyPr wrap="square">
            <a:spAutoFit/>
          </a:bodyPr>
          <a:lstStyle/>
          <a:p>
            <a:pPr lvl="1"/>
            <a:endParaRPr lang="en-US" altLang="ko-KR" dirty="0">
              <a:solidFill>
                <a:srgbClr val="FF0000"/>
              </a:solidFill>
              <a:latin typeface="맑은 고딕 (본문)"/>
            </a:endParaRPr>
          </a:p>
          <a:p>
            <a:pPr lvl="1"/>
            <a:endParaRPr lang="en-US" altLang="ko-KR" dirty="0">
              <a:solidFill>
                <a:srgbClr val="0070C0"/>
              </a:solidFill>
              <a:latin typeface="맑은 고딕 (본문)"/>
            </a:endParaRPr>
          </a:p>
        </p:txBody>
      </p:sp>
      <p:sp>
        <p:nvSpPr>
          <p:cNvPr id="34" name="TextBox 33"/>
          <p:cNvSpPr txBox="1"/>
          <p:nvPr/>
        </p:nvSpPr>
        <p:spPr>
          <a:xfrm>
            <a:off x="31811" y="2603250"/>
            <a:ext cx="9087475" cy="646331"/>
          </a:xfrm>
          <a:prstGeom prst="rect">
            <a:avLst/>
          </a:prstGeom>
          <a:noFill/>
        </p:spPr>
        <p:txBody>
          <a:bodyPr wrap="square" rtlCol="0">
            <a:spAutoFit/>
          </a:bodyPr>
          <a:lstStyle/>
          <a:p>
            <a:r>
              <a:rPr lang="en-US" altLang="ko-KR" dirty="0" smtClean="0">
                <a:solidFill>
                  <a:srgbClr val="FF0000"/>
                </a:solidFill>
                <a:latin typeface="맑은 고딕 (본문)"/>
                <a:cs typeface="Times New Roman" panose="02020603050405020304" pitchFamily="18" charset="0"/>
              </a:rPr>
              <a:t>$</a:t>
            </a:r>
            <a:r>
              <a:rPr lang="en-US" altLang="ko-KR" sz="1600" dirty="0" smtClean="0">
                <a:solidFill>
                  <a:srgbClr val="FF0000"/>
                </a:solidFill>
                <a:latin typeface="맑은 고딕 (본문)"/>
                <a:cs typeface="Times New Roman" panose="02020603050405020304" pitchFamily="18" charset="0"/>
              </a:rPr>
              <a:t> </a:t>
            </a:r>
            <a:r>
              <a:rPr lang="en-US" altLang="ko-KR" dirty="0" err="1"/>
              <a:t>kubectl</a:t>
            </a:r>
            <a:r>
              <a:rPr lang="en-US" altLang="ko-KR" dirty="0"/>
              <a:t> apply -f "https://cloud.weave.works/k8s/net?k8s-version=$(kubectl version | base64 | </a:t>
            </a:r>
            <a:r>
              <a:rPr lang="en-US" altLang="ko-KR" dirty="0" err="1"/>
              <a:t>tr</a:t>
            </a:r>
            <a:r>
              <a:rPr lang="en-US" altLang="ko-KR" dirty="0"/>
              <a:t> -d '\n')"</a:t>
            </a:r>
            <a:endParaRPr lang="en-US" altLang="ko-KR" dirty="0">
              <a:solidFill>
                <a:srgbClr val="FF0000"/>
              </a:solidFill>
            </a:endParaRPr>
          </a:p>
        </p:txBody>
      </p:sp>
      <p:pic>
        <p:nvPicPr>
          <p:cNvPr id="6" name="그림 5"/>
          <p:cNvPicPr>
            <a:picLocks noChangeAspect="1"/>
          </p:cNvPicPr>
          <p:nvPr/>
        </p:nvPicPr>
        <p:blipFill>
          <a:blip r:embed="rId5"/>
          <a:stretch>
            <a:fillRect/>
          </a:stretch>
        </p:blipFill>
        <p:spPr>
          <a:xfrm>
            <a:off x="4350416" y="4578027"/>
            <a:ext cx="4736627" cy="1918334"/>
          </a:xfrm>
          <a:prstGeom prst="rect">
            <a:avLst/>
          </a:prstGeom>
        </p:spPr>
      </p:pic>
      <p:sp>
        <p:nvSpPr>
          <p:cNvPr id="32" name="직사각형 31"/>
          <p:cNvSpPr/>
          <p:nvPr/>
        </p:nvSpPr>
        <p:spPr>
          <a:xfrm>
            <a:off x="4307021" y="6047950"/>
            <a:ext cx="4780022" cy="44841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 name="직사각형 34"/>
          <p:cNvSpPr/>
          <p:nvPr/>
        </p:nvSpPr>
        <p:spPr>
          <a:xfrm>
            <a:off x="63064" y="3288739"/>
            <a:ext cx="1084015" cy="369332"/>
          </a:xfrm>
          <a:prstGeom prst="rect">
            <a:avLst/>
          </a:prstGeom>
        </p:spPr>
        <p:txBody>
          <a:bodyPr wrap="none">
            <a:spAutoFit/>
          </a:bodyPr>
          <a:lstStyle/>
          <a:p>
            <a:r>
              <a:rPr lang="en-US" altLang="ko-KR" dirty="0" smtClean="0"/>
              <a:t>For </a:t>
            </a:r>
            <a:r>
              <a:rPr lang="en-US" altLang="ko-KR" b="1" dirty="0" smtClean="0">
                <a:solidFill>
                  <a:srgbClr val="FF0000"/>
                </a:solidFill>
              </a:rPr>
              <a:t>NUC1</a:t>
            </a:r>
            <a:endParaRPr lang="ko-KR" altLang="en-US" dirty="0"/>
          </a:p>
        </p:txBody>
      </p:sp>
    </p:spTree>
    <p:extLst>
      <p:ext uri="{BB962C8B-B14F-4D97-AF65-F5344CB8AC3E}">
        <p14:creationId xmlns:p14="http://schemas.microsoft.com/office/powerpoint/2010/main" val="288638623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직사각형 15"/>
          <p:cNvSpPr/>
          <p:nvPr/>
        </p:nvSpPr>
        <p:spPr>
          <a:xfrm>
            <a:off x="0" y="0"/>
            <a:ext cx="6583680" cy="1077218"/>
          </a:xfrm>
          <a:prstGeom prst="rect">
            <a:avLst/>
          </a:prstGeom>
          <a:solidFill>
            <a:schemeClr val="accent4">
              <a:lumMod val="40000"/>
              <a:lumOff val="60000"/>
            </a:schemeClr>
          </a:solidFill>
        </p:spPr>
        <p:txBody>
          <a:bodyPr wrap="square" rtlCol="0">
            <a:spAutoFit/>
          </a:bodyPr>
          <a:lstStyle/>
          <a:p>
            <a:r>
              <a:rPr lang="en-US" altLang="ko-KR" sz="3200" dirty="0" smtClean="0">
                <a:solidFill>
                  <a:srgbClr val="0070C0"/>
                </a:solidFill>
                <a:latin typeface="+mj-ea"/>
                <a:ea typeface="+mj-ea"/>
              </a:rPr>
              <a:t>#2-3 </a:t>
            </a:r>
            <a:r>
              <a:rPr lang="en-US" altLang="ko-KR" sz="3200" dirty="0">
                <a:solidFill>
                  <a:srgbClr val="0070C0"/>
                </a:solidFill>
                <a:latin typeface="+mj-ea"/>
              </a:rPr>
              <a:t>Clustering:</a:t>
            </a:r>
            <a:r>
              <a:rPr lang="en-US" altLang="ko-KR" sz="3200" dirty="0" smtClean="0">
                <a:solidFill>
                  <a:srgbClr val="0070C0"/>
                </a:solidFill>
                <a:latin typeface="+mj-ea"/>
                <a:ea typeface="+mj-ea"/>
              </a:rPr>
              <a:t> </a:t>
            </a:r>
          </a:p>
          <a:p>
            <a:r>
              <a:rPr lang="en-US" altLang="ko-KR" sz="3200" dirty="0" smtClean="0">
                <a:solidFill>
                  <a:srgbClr val="0070C0"/>
                </a:solidFill>
                <a:latin typeface="+mj-ea"/>
              </a:rPr>
              <a:t>ROOK Installation</a:t>
            </a:r>
            <a:endParaRPr lang="ko-KR" altLang="en-US" sz="3200" dirty="0">
              <a:solidFill>
                <a:srgbClr val="0070C0"/>
              </a:solidFill>
              <a:latin typeface="+mj-ea"/>
              <a:ea typeface="+mj-ea"/>
            </a:endParaRPr>
          </a:p>
        </p:txBody>
      </p:sp>
      <p:pic>
        <p:nvPicPr>
          <p:cNvPr id="26" name="그림 25"/>
          <p:cNvPicPr>
            <a:picLocks noChangeAspect="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6809" r="9296"/>
          <a:stretch/>
        </p:blipFill>
        <p:spPr>
          <a:xfrm>
            <a:off x="7359157" y="383994"/>
            <a:ext cx="1493670" cy="982016"/>
          </a:xfrm>
          <a:prstGeom prst="rect">
            <a:avLst/>
          </a:prstGeom>
        </p:spPr>
      </p:pic>
      <p:pic>
        <p:nvPicPr>
          <p:cNvPr id="27" name="Picture 2" descr="http://publicdomainvectors.org/photos/Anonymous_Keyboard_1_ic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210753" y="902472"/>
            <a:ext cx="1079726" cy="107972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63064" y="1665654"/>
            <a:ext cx="8280836" cy="369332"/>
          </a:xfrm>
          <a:prstGeom prst="rect">
            <a:avLst/>
          </a:prstGeom>
          <a:noFill/>
        </p:spPr>
        <p:txBody>
          <a:bodyPr wrap="square" rtlCol="0">
            <a:spAutoFit/>
          </a:bodyPr>
          <a:lstStyle/>
          <a:p>
            <a:r>
              <a:rPr lang="en-US" altLang="ko-KR" b="1" dirty="0" smtClean="0"/>
              <a:t>Set Privileges on cluster for ROOK</a:t>
            </a:r>
            <a:endParaRPr lang="ko-KR" altLang="en-US" b="1" dirty="0"/>
          </a:p>
        </p:txBody>
      </p:sp>
      <p:sp>
        <p:nvSpPr>
          <p:cNvPr id="19" name="TextBox 18"/>
          <p:cNvSpPr txBox="1"/>
          <p:nvPr/>
        </p:nvSpPr>
        <p:spPr>
          <a:xfrm>
            <a:off x="63064" y="4126097"/>
            <a:ext cx="3635226" cy="369332"/>
          </a:xfrm>
          <a:prstGeom prst="rect">
            <a:avLst/>
          </a:prstGeom>
          <a:noFill/>
        </p:spPr>
        <p:txBody>
          <a:bodyPr wrap="none" rtlCol="0">
            <a:spAutoFit/>
          </a:bodyPr>
          <a:lstStyle/>
          <a:p>
            <a:r>
              <a:rPr lang="en-US" altLang="ko-KR" b="1" dirty="0"/>
              <a:t>Install </a:t>
            </a:r>
            <a:r>
              <a:rPr lang="en-US" altLang="ko-KR" b="1" dirty="0" smtClean="0"/>
              <a:t>ROOK Storage on your cluster</a:t>
            </a:r>
            <a:endParaRPr lang="ko-KR" altLang="en-US" b="1" dirty="0"/>
          </a:p>
        </p:txBody>
      </p:sp>
      <p:sp>
        <p:nvSpPr>
          <p:cNvPr id="2" name="직사각형 1"/>
          <p:cNvSpPr/>
          <p:nvPr/>
        </p:nvSpPr>
        <p:spPr>
          <a:xfrm>
            <a:off x="63064" y="1415562"/>
            <a:ext cx="1084015" cy="369332"/>
          </a:xfrm>
          <a:prstGeom prst="rect">
            <a:avLst/>
          </a:prstGeom>
        </p:spPr>
        <p:txBody>
          <a:bodyPr wrap="none">
            <a:spAutoFit/>
          </a:bodyPr>
          <a:lstStyle/>
          <a:p>
            <a:r>
              <a:rPr lang="en-US" altLang="ko-KR" dirty="0" smtClean="0"/>
              <a:t>For </a:t>
            </a:r>
            <a:r>
              <a:rPr lang="en-US" altLang="ko-KR" b="1" dirty="0" smtClean="0">
                <a:solidFill>
                  <a:srgbClr val="FF0000"/>
                </a:solidFill>
              </a:rPr>
              <a:t>NUC1</a:t>
            </a:r>
            <a:endParaRPr lang="ko-KR" altLang="en-US" dirty="0"/>
          </a:p>
        </p:txBody>
      </p:sp>
      <p:sp>
        <p:nvSpPr>
          <p:cNvPr id="18" name="직사각형 17"/>
          <p:cNvSpPr/>
          <p:nvPr/>
        </p:nvSpPr>
        <p:spPr>
          <a:xfrm>
            <a:off x="9474" y="2049960"/>
            <a:ext cx="9119286" cy="1620000"/>
          </a:xfrm>
          <a:prstGeom prst="rect">
            <a:avLst/>
          </a:prstGeom>
          <a:ln w="31750">
            <a:solidFill>
              <a:srgbClr val="C00000"/>
            </a:solidFill>
          </a:ln>
        </p:spPr>
        <p:txBody>
          <a:bodyPr wrap="square">
            <a:spAutoFit/>
          </a:bodyPr>
          <a:lstStyle/>
          <a:p>
            <a:pPr lvl="1"/>
            <a:endParaRPr lang="en-US" altLang="ko-KR" dirty="0">
              <a:solidFill>
                <a:srgbClr val="FF0000"/>
              </a:solidFill>
              <a:latin typeface="맑은 고딕 (본문)"/>
            </a:endParaRPr>
          </a:p>
          <a:p>
            <a:pPr lvl="1"/>
            <a:endParaRPr lang="en-US" altLang="ko-KR" dirty="0" smtClean="0">
              <a:solidFill>
                <a:srgbClr val="FF0000"/>
              </a:solidFill>
              <a:latin typeface="맑은 고딕 (본문)"/>
            </a:endParaRPr>
          </a:p>
          <a:p>
            <a:pPr lvl="1"/>
            <a:endParaRPr lang="en-US" altLang="ko-KR" dirty="0">
              <a:solidFill>
                <a:srgbClr val="FF0000"/>
              </a:solidFill>
              <a:latin typeface="맑은 고딕 (본문)"/>
            </a:endParaRPr>
          </a:p>
          <a:p>
            <a:pPr lvl="1"/>
            <a:endParaRPr lang="en-US" altLang="ko-KR" dirty="0" smtClean="0">
              <a:solidFill>
                <a:srgbClr val="FF0000"/>
              </a:solidFill>
              <a:latin typeface="맑은 고딕 (본문)"/>
            </a:endParaRPr>
          </a:p>
          <a:p>
            <a:pPr lvl="1"/>
            <a:endParaRPr lang="en-US" altLang="ko-KR" dirty="0">
              <a:solidFill>
                <a:srgbClr val="FF0000"/>
              </a:solidFill>
              <a:latin typeface="맑은 고딕 (본문)"/>
            </a:endParaRPr>
          </a:p>
          <a:p>
            <a:pPr lvl="1"/>
            <a:endParaRPr lang="en-US" altLang="ko-KR" dirty="0" smtClean="0">
              <a:solidFill>
                <a:srgbClr val="FF0000"/>
              </a:solidFill>
              <a:latin typeface="맑은 고딕 (본문)"/>
            </a:endParaRPr>
          </a:p>
          <a:p>
            <a:pPr lvl="1"/>
            <a:endParaRPr lang="en-US" altLang="ko-KR" dirty="0">
              <a:solidFill>
                <a:srgbClr val="FF0000"/>
              </a:solidFill>
              <a:latin typeface="맑은 고딕 (본문)"/>
            </a:endParaRPr>
          </a:p>
          <a:p>
            <a:pPr lvl="1"/>
            <a:endParaRPr lang="en-US" altLang="ko-KR" dirty="0" smtClean="0">
              <a:solidFill>
                <a:srgbClr val="FF0000"/>
              </a:solidFill>
              <a:latin typeface="맑은 고딕 (본문)"/>
            </a:endParaRPr>
          </a:p>
          <a:p>
            <a:pPr lvl="1"/>
            <a:endParaRPr lang="en-US" altLang="ko-KR" dirty="0">
              <a:solidFill>
                <a:srgbClr val="FF0000"/>
              </a:solidFill>
              <a:latin typeface="맑은 고딕 (본문)"/>
            </a:endParaRPr>
          </a:p>
          <a:p>
            <a:pPr lvl="1"/>
            <a:endParaRPr lang="en-US" altLang="ko-KR" dirty="0" smtClean="0">
              <a:solidFill>
                <a:srgbClr val="FF0000"/>
              </a:solidFill>
              <a:latin typeface="맑은 고딕 (본문)"/>
            </a:endParaRPr>
          </a:p>
          <a:p>
            <a:pPr lvl="1"/>
            <a:endParaRPr lang="en-US" altLang="ko-KR" dirty="0">
              <a:solidFill>
                <a:srgbClr val="0070C0"/>
              </a:solidFill>
              <a:latin typeface="맑은 고딕 (본문)"/>
            </a:endParaRPr>
          </a:p>
        </p:txBody>
      </p:sp>
      <p:sp>
        <p:nvSpPr>
          <p:cNvPr id="21" name="TextBox 20"/>
          <p:cNvSpPr txBox="1"/>
          <p:nvPr/>
        </p:nvSpPr>
        <p:spPr>
          <a:xfrm>
            <a:off x="-236587" y="2102878"/>
            <a:ext cx="5869748" cy="1477328"/>
          </a:xfrm>
          <a:prstGeom prst="rect">
            <a:avLst/>
          </a:prstGeom>
          <a:noFill/>
        </p:spPr>
        <p:txBody>
          <a:bodyPr wrap="none" rtlCol="0">
            <a:spAutoFit/>
          </a:bodyPr>
          <a:lstStyle/>
          <a:p>
            <a:pPr lvl="1"/>
            <a:r>
              <a:rPr lang="en-US" altLang="ko-KR" dirty="0">
                <a:solidFill>
                  <a:srgbClr val="FF0000"/>
                </a:solidFill>
                <a:latin typeface="맑은 고딕 (본문)"/>
                <a:cs typeface="Times New Roman" panose="02020603050405020304" pitchFamily="18" charset="0"/>
              </a:rPr>
              <a:t>$ </a:t>
            </a:r>
            <a:r>
              <a:rPr lang="en-US" altLang="ko-KR" dirty="0" err="1" smtClean="0"/>
              <a:t>kubectl</a:t>
            </a:r>
            <a:r>
              <a:rPr lang="en-US" altLang="ko-KR" dirty="0" smtClean="0"/>
              <a:t> </a:t>
            </a:r>
            <a:r>
              <a:rPr lang="en-US" altLang="ko-KR" dirty="0"/>
              <a:t>create </a:t>
            </a:r>
            <a:r>
              <a:rPr lang="en-US" altLang="ko-KR" dirty="0" err="1"/>
              <a:t>clusterrolebinding</a:t>
            </a:r>
            <a:r>
              <a:rPr lang="en-US" altLang="ko-KR" dirty="0"/>
              <a:t> permissive-binding \</a:t>
            </a:r>
          </a:p>
          <a:p>
            <a:pPr lvl="1"/>
            <a:r>
              <a:rPr lang="en-US" altLang="ko-KR" dirty="0"/>
              <a:t>  --</a:t>
            </a:r>
            <a:r>
              <a:rPr lang="en-US" altLang="ko-KR" dirty="0" err="1"/>
              <a:t>clusterrole</a:t>
            </a:r>
            <a:r>
              <a:rPr lang="en-US" altLang="ko-KR" dirty="0"/>
              <a:t>=cluster-admin \</a:t>
            </a:r>
          </a:p>
          <a:p>
            <a:pPr lvl="1"/>
            <a:r>
              <a:rPr lang="en-US" altLang="ko-KR" dirty="0"/>
              <a:t>  --user=admin \</a:t>
            </a:r>
          </a:p>
          <a:p>
            <a:pPr lvl="1"/>
            <a:r>
              <a:rPr lang="en-US" altLang="ko-KR" dirty="0"/>
              <a:t>  --user=</a:t>
            </a:r>
            <a:r>
              <a:rPr lang="en-US" altLang="ko-KR" dirty="0" err="1"/>
              <a:t>kubelet</a:t>
            </a:r>
            <a:r>
              <a:rPr lang="en-US" altLang="ko-KR" dirty="0"/>
              <a:t> \</a:t>
            </a:r>
          </a:p>
          <a:p>
            <a:pPr lvl="1"/>
            <a:r>
              <a:rPr lang="en-US" altLang="ko-KR" dirty="0"/>
              <a:t>  --group=</a:t>
            </a:r>
            <a:r>
              <a:rPr lang="en-US" altLang="ko-KR" dirty="0" err="1"/>
              <a:t>system:serviceaccounts</a:t>
            </a:r>
            <a:endParaRPr lang="ko-KR" altLang="en-US" dirty="0"/>
          </a:p>
        </p:txBody>
      </p:sp>
      <p:sp>
        <p:nvSpPr>
          <p:cNvPr id="24" name="직사각형 23"/>
          <p:cNvSpPr/>
          <p:nvPr/>
        </p:nvSpPr>
        <p:spPr>
          <a:xfrm>
            <a:off x="15661" y="4517158"/>
            <a:ext cx="9119286" cy="1368000"/>
          </a:xfrm>
          <a:prstGeom prst="rect">
            <a:avLst/>
          </a:prstGeom>
          <a:ln w="31750">
            <a:solidFill>
              <a:srgbClr val="C00000"/>
            </a:solidFill>
          </a:ln>
        </p:spPr>
        <p:txBody>
          <a:bodyPr wrap="square">
            <a:spAutoFit/>
          </a:bodyPr>
          <a:lstStyle/>
          <a:p>
            <a:pPr lvl="1"/>
            <a:endParaRPr lang="en-US" altLang="ko-KR" dirty="0">
              <a:solidFill>
                <a:srgbClr val="FF0000"/>
              </a:solidFill>
              <a:latin typeface="맑은 고딕 (본문)"/>
            </a:endParaRPr>
          </a:p>
          <a:p>
            <a:pPr lvl="1"/>
            <a:endParaRPr lang="en-US" altLang="ko-KR" dirty="0" smtClean="0">
              <a:solidFill>
                <a:srgbClr val="FF0000"/>
              </a:solidFill>
              <a:latin typeface="맑은 고딕 (본문)"/>
            </a:endParaRPr>
          </a:p>
          <a:p>
            <a:pPr lvl="1"/>
            <a:endParaRPr lang="en-US" altLang="ko-KR" dirty="0">
              <a:solidFill>
                <a:srgbClr val="FF0000"/>
              </a:solidFill>
              <a:latin typeface="맑은 고딕 (본문)"/>
            </a:endParaRPr>
          </a:p>
          <a:p>
            <a:pPr lvl="1"/>
            <a:endParaRPr lang="en-US" altLang="ko-KR" dirty="0" smtClean="0">
              <a:solidFill>
                <a:srgbClr val="FF0000"/>
              </a:solidFill>
              <a:latin typeface="맑은 고딕 (본문)"/>
            </a:endParaRPr>
          </a:p>
          <a:p>
            <a:pPr lvl="1"/>
            <a:endParaRPr lang="en-US" altLang="ko-KR" dirty="0">
              <a:solidFill>
                <a:srgbClr val="FF0000"/>
              </a:solidFill>
              <a:latin typeface="맑은 고딕 (본문)"/>
            </a:endParaRPr>
          </a:p>
          <a:p>
            <a:pPr lvl="1"/>
            <a:endParaRPr lang="en-US" altLang="ko-KR" dirty="0" smtClean="0">
              <a:solidFill>
                <a:srgbClr val="FF0000"/>
              </a:solidFill>
              <a:latin typeface="맑은 고딕 (본문)"/>
            </a:endParaRPr>
          </a:p>
          <a:p>
            <a:pPr lvl="1"/>
            <a:endParaRPr lang="en-US" altLang="ko-KR" dirty="0">
              <a:solidFill>
                <a:srgbClr val="FF0000"/>
              </a:solidFill>
              <a:latin typeface="맑은 고딕 (본문)"/>
            </a:endParaRPr>
          </a:p>
          <a:p>
            <a:pPr lvl="1"/>
            <a:endParaRPr lang="en-US" altLang="ko-KR" dirty="0" smtClean="0">
              <a:solidFill>
                <a:srgbClr val="FF0000"/>
              </a:solidFill>
              <a:latin typeface="맑은 고딕 (본문)"/>
            </a:endParaRPr>
          </a:p>
          <a:p>
            <a:pPr lvl="1"/>
            <a:endParaRPr lang="en-US" altLang="ko-KR" dirty="0">
              <a:solidFill>
                <a:srgbClr val="FF0000"/>
              </a:solidFill>
              <a:latin typeface="맑은 고딕 (본문)"/>
            </a:endParaRPr>
          </a:p>
          <a:p>
            <a:pPr lvl="1"/>
            <a:endParaRPr lang="en-US" altLang="ko-KR" dirty="0" smtClean="0">
              <a:solidFill>
                <a:srgbClr val="FF0000"/>
              </a:solidFill>
              <a:latin typeface="맑은 고딕 (본문)"/>
            </a:endParaRPr>
          </a:p>
          <a:p>
            <a:pPr lvl="1"/>
            <a:endParaRPr lang="en-US" altLang="ko-KR" dirty="0">
              <a:solidFill>
                <a:srgbClr val="0070C0"/>
              </a:solidFill>
              <a:latin typeface="맑은 고딕 (본문)"/>
            </a:endParaRPr>
          </a:p>
        </p:txBody>
      </p:sp>
      <p:sp>
        <p:nvSpPr>
          <p:cNvPr id="25" name="TextBox 24"/>
          <p:cNvSpPr txBox="1"/>
          <p:nvPr/>
        </p:nvSpPr>
        <p:spPr>
          <a:xfrm>
            <a:off x="223626" y="4588494"/>
            <a:ext cx="8654357" cy="1200329"/>
          </a:xfrm>
          <a:prstGeom prst="rect">
            <a:avLst/>
          </a:prstGeom>
          <a:noFill/>
        </p:spPr>
        <p:txBody>
          <a:bodyPr wrap="none" rtlCol="0">
            <a:spAutoFit/>
          </a:bodyPr>
          <a:lstStyle/>
          <a:p>
            <a:pPr marL="0" lvl="1"/>
            <a:r>
              <a:rPr lang="en-US" altLang="ko-KR" dirty="0">
                <a:solidFill>
                  <a:srgbClr val="FF0000"/>
                </a:solidFill>
                <a:latin typeface="맑은 고딕 (본문)"/>
                <a:cs typeface="Times New Roman" panose="02020603050405020304" pitchFamily="18" charset="0"/>
              </a:rPr>
              <a:t>$ </a:t>
            </a:r>
            <a:r>
              <a:rPr lang="en-US" altLang="ko-KR" dirty="0" err="1" smtClean="0"/>
              <a:t>git</a:t>
            </a:r>
            <a:r>
              <a:rPr lang="en-US" altLang="ko-KR" dirty="0" smtClean="0"/>
              <a:t> </a:t>
            </a:r>
            <a:r>
              <a:rPr lang="en-US" altLang="ko-KR" dirty="0"/>
              <a:t>clone </a:t>
            </a:r>
            <a:r>
              <a:rPr lang="en-US" altLang="ko-KR" dirty="0">
                <a:hlinkClick r:id="rId4"/>
              </a:rPr>
              <a:t>https://</a:t>
            </a:r>
            <a:r>
              <a:rPr lang="en-US" altLang="ko-KR" dirty="0" smtClean="0">
                <a:hlinkClick r:id="rId4"/>
              </a:rPr>
              <a:t>github.com/SmartX-Labs/SmartX-ROOK</a:t>
            </a:r>
            <a:endParaRPr lang="en-US" altLang="ko-KR" dirty="0" smtClean="0"/>
          </a:p>
          <a:p>
            <a:pPr marL="0" lvl="1"/>
            <a:r>
              <a:rPr lang="en-US" altLang="ko-KR" dirty="0" smtClean="0">
                <a:solidFill>
                  <a:srgbClr val="FF0000"/>
                </a:solidFill>
                <a:latin typeface="맑은 고딕 (본문)"/>
                <a:cs typeface="Times New Roman" panose="02020603050405020304" pitchFamily="18" charset="0"/>
              </a:rPr>
              <a:t>$ </a:t>
            </a:r>
            <a:r>
              <a:rPr lang="en-US" altLang="ko-KR" dirty="0" err="1" smtClean="0"/>
              <a:t>kubectl</a:t>
            </a:r>
            <a:r>
              <a:rPr lang="en-US" altLang="ko-KR" dirty="0" smtClean="0"/>
              <a:t> create -f </a:t>
            </a:r>
            <a:r>
              <a:rPr lang="en-US" altLang="ko-KR" dirty="0"/>
              <a:t>~/</a:t>
            </a:r>
            <a:r>
              <a:rPr lang="en-US" altLang="ko-KR" dirty="0" err="1" smtClean="0"/>
              <a:t>SmartX</a:t>
            </a:r>
            <a:r>
              <a:rPr lang="en-US" altLang="ko-KR" dirty="0" smtClean="0"/>
              <a:t>-ROOK/cluster/examples/</a:t>
            </a:r>
            <a:r>
              <a:rPr lang="en-US" altLang="ko-KR" dirty="0" err="1" smtClean="0"/>
              <a:t>kubernetes</a:t>
            </a:r>
            <a:r>
              <a:rPr lang="en-US" altLang="ko-KR" dirty="0" smtClean="0"/>
              <a:t>/</a:t>
            </a:r>
            <a:r>
              <a:rPr lang="en-US" altLang="ko-KR" dirty="0" err="1" smtClean="0"/>
              <a:t>ceph</a:t>
            </a:r>
            <a:r>
              <a:rPr lang="en-US" altLang="ko-KR" dirty="0" smtClean="0"/>
              <a:t>/</a:t>
            </a:r>
            <a:r>
              <a:rPr lang="en-US" altLang="ko-KR" dirty="0" err="1" smtClean="0"/>
              <a:t>operator.yaml</a:t>
            </a:r>
            <a:endParaRPr lang="en-US" altLang="ko-KR" dirty="0"/>
          </a:p>
          <a:p>
            <a:pPr marL="0" lvl="1"/>
            <a:r>
              <a:rPr lang="en-US" altLang="ko-KR" dirty="0">
                <a:solidFill>
                  <a:srgbClr val="FF0000"/>
                </a:solidFill>
                <a:latin typeface="맑은 고딕 (본문)"/>
                <a:cs typeface="Times New Roman" panose="02020603050405020304" pitchFamily="18" charset="0"/>
              </a:rPr>
              <a:t>$ </a:t>
            </a:r>
            <a:r>
              <a:rPr lang="en-US" altLang="ko-KR" dirty="0" err="1" smtClean="0"/>
              <a:t>kubectl</a:t>
            </a:r>
            <a:r>
              <a:rPr lang="en-US" altLang="ko-KR" dirty="0"/>
              <a:t> create -</a:t>
            </a:r>
            <a:r>
              <a:rPr lang="en-US" altLang="ko-KR" dirty="0" smtClean="0"/>
              <a:t>f ~/</a:t>
            </a:r>
            <a:r>
              <a:rPr lang="en-US" altLang="ko-KR" dirty="0" err="1" smtClean="0"/>
              <a:t>SmartX</a:t>
            </a:r>
            <a:r>
              <a:rPr lang="en-US" altLang="ko-KR" dirty="0" smtClean="0"/>
              <a:t>-ROOK/cluster/examples/</a:t>
            </a:r>
            <a:r>
              <a:rPr lang="en-US" altLang="ko-KR" dirty="0" err="1" smtClean="0"/>
              <a:t>kubernetes</a:t>
            </a:r>
            <a:r>
              <a:rPr lang="en-US" altLang="ko-KR" dirty="0" smtClean="0"/>
              <a:t>/</a:t>
            </a:r>
            <a:r>
              <a:rPr lang="en-US" altLang="ko-KR" dirty="0" err="1" smtClean="0"/>
              <a:t>ceph</a:t>
            </a:r>
            <a:r>
              <a:rPr lang="en-US" altLang="ko-KR" dirty="0" smtClean="0"/>
              <a:t>/</a:t>
            </a:r>
            <a:r>
              <a:rPr lang="en-US" altLang="ko-KR" dirty="0" err="1" smtClean="0"/>
              <a:t>cluster.yaml</a:t>
            </a:r>
            <a:endParaRPr lang="en-US" altLang="ko-KR" dirty="0"/>
          </a:p>
          <a:p>
            <a:pPr marL="0" lvl="1"/>
            <a:r>
              <a:rPr lang="en-US" altLang="ko-KR" dirty="0">
                <a:solidFill>
                  <a:srgbClr val="FF0000"/>
                </a:solidFill>
                <a:latin typeface="맑은 고딕 (본문)"/>
                <a:cs typeface="Times New Roman" panose="02020603050405020304" pitchFamily="18" charset="0"/>
              </a:rPr>
              <a:t>$ </a:t>
            </a:r>
            <a:r>
              <a:rPr lang="en-US" altLang="ko-KR" dirty="0" err="1" smtClean="0"/>
              <a:t>kubectl</a:t>
            </a:r>
            <a:r>
              <a:rPr lang="en-US" altLang="ko-KR" dirty="0"/>
              <a:t> create -</a:t>
            </a:r>
            <a:r>
              <a:rPr lang="en-US" altLang="ko-KR" dirty="0" smtClean="0"/>
              <a:t>f </a:t>
            </a:r>
            <a:r>
              <a:rPr lang="en-US" altLang="ko-KR" dirty="0"/>
              <a:t>~/</a:t>
            </a:r>
            <a:r>
              <a:rPr lang="en-US" altLang="ko-KR" dirty="0" err="1" smtClean="0"/>
              <a:t>SmartX</a:t>
            </a:r>
            <a:r>
              <a:rPr lang="en-US" altLang="ko-KR" dirty="0" smtClean="0"/>
              <a:t>-ROOK/cluster/examples/</a:t>
            </a:r>
            <a:r>
              <a:rPr lang="en-US" altLang="ko-KR" dirty="0" err="1" smtClean="0"/>
              <a:t>kubernetes</a:t>
            </a:r>
            <a:r>
              <a:rPr lang="en-US" altLang="ko-KR" dirty="0" smtClean="0"/>
              <a:t>/</a:t>
            </a:r>
            <a:r>
              <a:rPr lang="en-US" altLang="ko-KR" dirty="0" err="1" smtClean="0"/>
              <a:t>ceph</a:t>
            </a:r>
            <a:r>
              <a:rPr lang="en-US" altLang="ko-KR" dirty="0" smtClean="0"/>
              <a:t>/</a:t>
            </a:r>
            <a:r>
              <a:rPr lang="en-US" altLang="ko-KR" dirty="0" err="1" smtClean="0"/>
              <a:t>storageclass.yaml</a:t>
            </a:r>
            <a:endParaRPr lang="en-US" altLang="ko-KR" dirty="0"/>
          </a:p>
        </p:txBody>
      </p:sp>
      <p:sp>
        <p:nvSpPr>
          <p:cNvPr id="33" name="직사각형 32"/>
          <p:cNvSpPr/>
          <p:nvPr/>
        </p:nvSpPr>
        <p:spPr>
          <a:xfrm>
            <a:off x="63064" y="3882505"/>
            <a:ext cx="1084015" cy="369332"/>
          </a:xfrm>
          <a:prstGeom prst="rect">
            <a:avLst/>
          </a:prstGeom>
        </p:spPr>
        <p:txBody>
          <a:bodyPr wrap="none">
            <a:spAutoFit/>
          </a:bodyPr>
          <a:lstStyle/>
          <a:p>
            <a:r>
              <a:rPr lang="en-US" altLang="ko-KR" dirty="0" smtClean="0"/>
              <a:t>For </a:t>
            </a:r>
            <a:r>
              <a:rPr lang="en-US" altLang="ko-KR" b="1" dirty="0" smtClean="0">
                <a:solidFill>
                  <a:srgbClr val="FF0000"/>
                </a:solidFill>
              </a:rPr>
              <a:t>NUC1</a:t>
            </a:r>
            <a:endParaRPr lang="ko-KR" altLang="en-US" dirty="0"/>
          </a:p>
        </p:txBody>
      </p:sp>
    </p:spTree>
    <p:extLst>
      <p:ext uri="{BB962C8B-B14F-4D97-AF65-F5344CB8AC3E}">
        <p14:creationId xmlns:p14="http://schemas.microsoft.com/office/powerpoint/2010/main" val="323873615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직사각형 15"/>
          <p:cNvSpPr/>
          <p:nvPr/>
        </p:nvSpPr>
        <p:spPr>
          <a:xfrm>
            <a:off x="0" y="0"/>
            <a:ext cx="6583680" cy="1077218"/>
          </a:xfrm>
          <a:prstGeom prst="rect">
            <a:avLst/>
          </a:prstGeom>
          <a:solidFill>
            <a:schemeClr val="accent4">
              <a:lumMod val="40000"/>
              <a:lumOff val="60000"/>
            </a:schemeClr>
          </a:solidFill>
        </p:spPr>
        <p:txBody>
          <a:bodyPr wrap="square" rtlCol="0">
            <a:spAutoFit/>
          </a:bodyPr>
          <a:lstStyle/>
          <a:p>
            <a:r>
              <a:rPr lang="en-US" altLang="ko-KR" sz="3200" dirty="0" smtClean="0">
                <a:solidFill>
                  <a:srgbClr val="0070C0"/>
                </a:solidFill>
                <a:latin typeface="+mj-ea"/>
                <a:ea typeface="+mj-ea"/>
              </a:rPr>
              <a:t>#2-4 Cluster Validation:</a:t>
            </a:r>
          </a:p>
          <a:p>
            <a:r>
              <a:rPr lang="en-US" altLang="ko-KR" sz="3200" dirty="0" smtClean="0">
                <a:solidFill>
                  <a:srgbClr val="0070C0"/>
                </a:solidFill>
                <a:latin typeface="+mj-ea"/>
                <a:ea typeface="+mj-ea"/>
              </a:rPr>
              <a:t>Deploy Sample Web application</a:t>
            </a:r>
            <a:endParaRPr lang="ko-KR" altLang="en-US" sz="3200" dirty="0">
              <a:solidFill>
                <a:srgbClr val="0070C0"/>
              </a:solidFill>
              <a:latin typeface="+mj-ea"/>
              <a:ea typeface="+mj-ea"/>
            </a:endParaRPr>
          </a:p>
        </p:txBody>
      </p:sp>
      <p:pic>
        <p:nvPicPr>
          <p:cNvPr id="26" name="그림 25"/>
          <p:cNvPicPr>
            <a:picLocks noChangeAspect="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6809" r="9296"/>
          <a:stretch/>
        </p:blipFill>
        <p:spPr>
          <a:xfrm>
            <a:off x="7359157" y="383994"/>
            <a:ext cx="1493670" cy="982016"/>
          </a:xfrm>
          <a:prstGeom prst="rect">
            <a:avLst/>
          </a:prstGeom>
        </p:spPr>
      </p:pic>
      <p:pic>
        <p:nvPicPr>
          <p:cNvPr id="27" name="Picture 2" descr="http://publicdomainvectors.org/photos/Anonymous_Keyboard_1_ic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210753" y="902472"/>
            <a:ext cx="1079726" cy="107972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103679" y="3179675"/>
            <a:ext cx="8280836" cy="923330"/>
          </a:xfrm>
          <a:prstGeom prst="rect">
            <a:avLst/>
          </a:prstGeom>
          <a:noFill/>
        </p:spPr>
        <p:txBody>
          <a:bodyPr wrap="square" rtlCol="0">
            <a:spAutoFit/>
          </a:bodyPr>
          <a:lstStyle/>
          <a:p>
            <a:r>
              <a:rPr lang="en-US" altLang="ko-KR" b="1" dirty="0" smtClean="0"/>
              <a:t>Deploy a Sample Web Application (</a:t>
            </a:r>
            <a:r>
              <a:rPr lang="en-US" altLang="ko-KR" b="1" dirty="0" err="1" smtClean="0"/>
              <a:t>WordPress</a:t>
            </a:r>
            <a:r>
              <a:rPr lang="en-US" altLang="ko-KR" b="1" dirty="0" smtClean="0"/>
              <a:t>) on your cluster.</a:t>
            </a:r>
            <a:br>
              <a:rPr lang="en-US" altLang="ko-KR" b="1" dirty="0" smtClean="0"/>
            </a:br>
            <a:r>
              <a:rPr lang="en-US" altLang="ko-KR" b="1" dirty="0" smtClean="0"/>
              <a:t> </a:t>
            </a:r>
          </a:p>
          <a:p>
            <a:r>
              <a:rPr lang="en-US" altLang="ko-KR" b="1" dirty="0" smtClean="0"/>
              <a:t> </a:t>
            </a:r>
            <a:endParaRPr lang="ko-KR" altLang="en-US" b="1" dirty="0"/>
          </a:p>
        </p:txBody>
      </p:sp>
      <p:sp>
        <p:nvSpPr>
          <p:cNvPr id="2" name="직사각형 1"/>
          <p:cNvSpPr/>
          <p:nvPr/>
        </p:nvSpPr>
        <p:spPr>
          <a:xfrm>
            <a:off x="103679" y="2947685"/>
            <a:ext cx="1084015" cy="369332"/>
          </a:xfrm>
          <a:prstGeom prst="rect">
            <a:avLst/>
          </a:prstGeom>
        </p:spPr>
        <p:txBody>
          <a:bodyPr wrap="none">
            <a:spAutoFit/>
          </a:bodyPr>
          <a:lstStyle/>
          <a:p>
            <a:r>
              <a:rPr lang="en-US" altLang="ko-KR" dirty="0" smtClean="0"/>
              <a:t>For </a:t>
            </a:r>
            <a:r>
              <a:rPr lang="en-US" altLang="ko-KR" b="1" dirty="0" smtClean="0">
                <a:solidFill>
                  <a:srgbClr val="FF0000"/>
                </a:solidFill>
              </a:rPr>
              <a:t>NUC1</a:t>
            </a:r>
            <a:endParaRPr lang="ko-KR" altLang="en-US" dirty="0"/>
          </a:p>
        </p:txBody>
      </p:sp>
      <p:sp>
        <p:nvSpPr>
          <p:cNvPr id="18" name="직사각형 17"/>
          <p:cNvSpPr/>
          <p:nvPr/>
        </p:nvSpPr>
        <p:spPr>
          <a:xfrm>
            <a:off x="18106" y="3590420"/>
            <a:ext cx="9119286" cy="756000"/>
          </a:xfrm>
          <a:prstGeom prst="rect">
            <a:avLst/>
          </a:prstGeom>
          <a:ln w="31750">
            <a:solidFill>
              <a:srgbClr val="C00000"/>
            </a:solidFill>
          </a:ln>
        </p:spPr>
        <p:txBody>
          <a:bodyPr wrap="square">
            <a:spAutoFit/>
          </a:bodyPr>
          <a:lstStyle/>
          <a:p>
            <a:pPr lvl="1"/>
            <a:endParaRPr lang="en-US" altLang="ko-KR" dirty="0">
              <a:solidFill>
                <a:srgbClr val="FF0000"/>
              </a:solidFill>
              <a:latin typeface="맑은 고딕 (본문)"/>
            </a:endParaRPr>
          </a:p>
          <a:p>
            <a:pPr lvl="1"/>
            <a:endParaRPr lang="en-US" altLang="ko-KR" dirty="0" smtClean="0">
              <a:solidFill>
                <a:srgbClr val="FF0000"/>
              </a:solidFill>
              <a:latin typeface="맑은 고딕 (본문)"/>
            </a:endParaRPr>
          </a:p>
          <a:p>
            <a:pPr lvl="1"/>
            <a:endParaRPr lang="en-US" altLang="ko-KR" dirty="0">
              <a:solidFill>
                <a:srgbClr val="FF0000"/>
              </a:solidFill>
              <a:latin typeface="맑은 고딕 (본문)"/>
            </a:endParaRPr>
          </a:p>
          <a:p>
            <a:pPr lvl="1"/>
            <a:endParaRPr lang="en-US" altLang="ko-KR" dirty="0" smtClean="0">
              <a:solidFill>
                <a:srgbClr val="FF0000"/>
              </a:solidFill>
              <a:latin typeface="맑은 고딕 (본문)"/>
            </a:endParaRPr>
          </a:p>
          <a:p>
            <a:pPr lvl="1"/>
            <a:endParaRPr lang="en-US" altLang="ko-KR" dirty="0">
              <a:solidFill>
                <a:srgbClr val="FF0000"/>
              </a:solidFill>
              <a:latin typeface="맑은 고딕 (본문)"/>
            </a:endParaRPr>
          </a:p>
          <a:p>
            <a:pPr lvl="1"/>
            <a:endParaRPr lang="en-US" altLang="ko-KR" dirty="0" smtClean="0">
              <a:solidFill>
                <a:srgbClr val="FF0000"/>
              </a:solidFill>
              <a:latin typeface="맑은 고딕 (본문)"/>
            </a:endParaRPr>
          </a:p>
          <a:p>
            <a:pPr lvl="1"/>
            <a:endParaRPr lang="en-US" altLang="ko-KR" dirty="0">
              <a:solidFill>
                <a:srgbClr val="FF0000"/>
              </a:solidFill>
              <a:latin typeface="맑은 고딕 (본문)"/>
            </a:endParaRPr>
          </a:p>
          <a:p>
            <a:pPr lvl="1"/>
            <a:endParaRPr lang="en-US" altLang="ko-KR" dirty="0" smtClean="0">
              <a:solidFill>
                <a:srgbClr val="FF0000"/>
              </a:solidFill>
              <a:latin typeface="맑은 고딕 (본문)"/>
            </a:endParaRPr>
          </a:p>
          <a:p>
            <a:pPr lvl="1"/>
            <a:endParaRPr lang="en-US" altLang="ko-KR" dirty="0">
              <a:solidFill>
                <a:srgbClr val="FF0000"/>
              </a:solidFill>
              <a:latin typeface="맑은 고딕 (본문)"/>
            </a:endParaRPr>
          </a:p>
          <a:p>
            <a:pPr lvl="1"/>
            <a:endParaRPr lang="en-US" altLang="ko-KR" dirty="0" smtClean="0">
              <a:solidFill>
                <a:srgbClr val="FF0000"/>
              </a:solidFill>
              <a:latin typeface="맑은 고딕 (본문)"/>
            </a:endParaRPr>
          </a:p>
          <a:p>
            <a:pPr lvl="1"/>
            <a:endParaRPr lang="en-US" altLang="ko-KR" dirty="0">
              <a:solidFill>
                <a:srgbClr val="0070C0"/>
              </a:solidFill>
              <a:latin typeface="맑은 고딕 (본문)"/>
            </a:endParaRPr>
          </a:p>
        </p:txBody>
      </p:sp>
      <p:sp>
        <p:nvSpPr>
          <p:cNvPr id="21" name="TextBox 20"/>
          <p:cNvSpPr txBox="1"/>
          <p:nvPr/>
        </p:nvSpPr>
        <p:spPr>
          <a:xfrm>
            <a:off x="-218729" y="3638149"/>
            <a:ext cx="8422498" cy="646331"/>
          </a:xfrm>
          <a:prstGeom prst="rect">
            <a:avLst/>
          </a:prstGeom>
          <a:noFill/>
        </p:spPr>
        <p:txBody>
          <a:bodyPr wrap="none" rtlCol="0">
            <a:spAutoFit/>
          </a:bodyPr>
          <a:lstStyle/>
          <a:p>
            <a:pPr lvl="1"/>
            <a:r>
              <a:rPr lang="en-US" altLang="ko-KR" dirty="0">
                <a:solidFill>
                  <a:srgbClr val="FF0000"/>
                </a:solidFill>
                <a:latin typeface="맑은 고딕 (본문)"/>
                <a:cs typeface="Times New Roman" panose="02020603050405020304" pitchFamily="18" charset="0"/>
              </a:rPr>
              <a:t>$ </a:t>
            </a:r>
            <a:r>
              <a:rPr lang="en-US" altLang="ko-KR" dirty="0" err="1" smtClean="0"/>
              <a:t>kubectl</a:t>
            </a:r>
            <a:r>
              <a:rPr lang="en-US" altLang="ko-KR" dirty="0" smtClean="0"/>
              <a:t> </a:t>
            </a:r>
            <a:r>
              <a:rPr lang="en-US" altLang="ko-KR" dirty="0"/>
              <a:t>create -f ~/</a:t>
            </a:r>
            <a:r>
              <a:rPr lang="en-US" altLang="ko-KR" dirty="0" err="1" smtClean="0"/>
              <a:t>SmartX</a:t>
            </a:r>
            <a:r>
              <a:rPr lang="en-US" altLang="ko-KR" dirty="0" smtClean="0"/>
              <a:t>-ROOK/cluster/examples/</a:t>
            </a:r>
            <a:r>
              <a:rPr lang="en-US" altLang="ko-KR" dirty="0" err="1" smtClean="0"/>
              <a:t>kubernetes</a:t>
            </a:r>
            <a:r>
              <a:rPr lang="en-US" altLang="ko-KR" dirty="0" smtClean="0"/>
              <a:t>/</a:t>
            </a:r>
            <a:r>
              <a:rPr lang="en-US" altLang="ko-KR" dirty="0" err="1" smtClean="0"/>
              <a:t>mysql.yaml</a:t>
            </a:r>
            <a:endParaRPr lang="en-US" altLang="ko-KR" dirty="0"/>
          </a:p>
          <a:p>
            <a:pPr lvl="1"/>
            <a:r>
              <a:rPr lang="en-US" altLang="ko-KR" dirty="0">
                <a:solidFill>
                  <a:srgbClr val="FF0000"/>
                </a:solidFill>
                <a:latin typeface="맑은 고딕 (본문)"/>
                <a:cs typeface="Times New Roman" panose="02020603050405020304" pitchFamily="18" charset="0"/>
              </a:rPr>
              <a:t>$ </a:t>
            </a:r>
            <a:r>
              <a:rPr lang="en-US" altLang="ko-KR" dirty="0" err="1" smtClean="0"/>
              <a:t>kubectl</a:t>
            </a:r>
            <a:r>
              <a:rPr lang="en-US" altLang="ko-KR" dirty="0" smtClean="0"/>
              <a:t> </a:t>
            </a:r>
            <a:r>
              <a:rPr lang="en-US" altLang="ko-KR" dirty="0"/>
              <a:t>create -f ~/</a:t>
            </a:r>
            <a:r>
              <a:rPr lang="en-US" altLang="ko-KR" dirty="0" err="1" smtClean="0"/>
              <a:t>SmartX</a:t>
            </a:r>
            <a:r>
              <a:rPr lang="en-US" altLang="ko-KR" dirty="0" smtClean="0"/>
              <a:t>-ROOK/cluster/examples/</a:t>
            </a:r>
            <a:r>
              <a:rPr lang="en-US" altLang="ko-KR" dirty="0" err="1" smtClean="0"/>
              <a:t>kubernetes</a:t>
            </a:r>
            <a:r>
              <a:rPr lang="en-US" altLang="ko-KR" dirty="0" smtClean="0"/>
              <a:t>/</a:t>
            </a:r>
            <a:r>
              <a:rPr lang="en-US" altLang="ko-KR" dirty="0" err="1" smtClean="0"/>
              <a:t>wordpress.yaml</a:t>
            </a:r>
            <a:endParaRPr lang="ko-KR" altLang="en-US" dirty="0"/>
          </a:p>
        </p:txBody>
      </p:sp>
      <p:sp>
        <p:nvSpPr>
          <p:cNvPr id="15" name="직사각형 14"/>
          <p:cNvSpPr/>
          <p:nvPr/>
        </p:nvSpPr>
        <p:spPr>
          <a:xfrm>
            <a:off x="18106" y="5140797"/>
            <a:ext cx="9119286" cy="468000"/>
          </a:xfrm>
          <a:prstGeom prst="rect">
            <a:avLst/>
          </a:prstGeom>
          <a:ln w="31750">
            <a:solidFill>
              <a:srgbClr val="C00000"/>
            </a:solidFill>
          </a:ln>
        </p:spPr>
        <p:txBody>
          <a:bodyPr wrap="square">
            <a:spAutoFit/>
          </a:bodyPr>
          <a:lstStyle/>
          <a:p>
            <a:pPr lvl="1"/>
            <a:endParaRPr lang="en-US" altLang="ko-KR" dirty="0">
              <a:solidFill>
                <a:srgbClr val="FF0000"/>
              </a:solidFill>
              <a:latin typeface="맑은 고딕 (본문)"/>
            </a:endParaRPr>
          </a:p>
          <a:p>
            <a:pPr lvl="1"/>
            <a:endParaRPr lang="en-US" altLang="ko-KR" dirty="0" smtClean="0">
              <a:solidFill>
                <a:srgbClr val="FF0000"/>
              </a:solidFill>
              <a:latin typeface="맑은 고딕 (본문)"/>
            </a:endParaRPr>
          </a:p>
          <a:p>
            <a:pPr lvl="1"/>
            <a:endParaRPr lang="en-US" altLang="ko-KR" dirty="0">
              <a:solidFill>
                <a:srgbClr val="FF0000"/>
              </a:solidFill>
              <a:latin typeface="맑은 고딕 (본문)"/>
            </a:endParaRPr>
          </a:p>
          <a:p>
            <a:pPr lvl="1"/>
            <a:endParaRPr lang="en-US" altLang="ko-KR" dirty="0" smtClean="0">
              <a:solidFill>
                <a:srgbClr val="FF0000"/>
              </a:solidFill>
              <a:latin typeface="맑은 고딕 (본문)"/>
            </a:endParaRPr>
          </a:p>
          <a:p>
            <a:pPr lvl="1"/>
            <a:endParaRPr lang="en-US" altLang="ko-KR" dirty="0">
              <a:solidFill>
                <a:srgbClr val="FF0000"/>
              </a:solidFill>
              <a:latin typeface="맑은 고딕 (본문)"/>
            </a:endParaRPr>
          </a:p>
          <a:p>
            <a:pPr lvl="1"/>
            <a:endParaRPr lang="en-US" altLang="ko-KR" dirty="0" smtClean="0">
              <a:solidFill>
                <a:srgbClr val="FF0000"/>
              </a:solidFill>
              <a:latin typeface="맑은 고딕 (본문)"/>
            </a:endParaRPr>
          </a:p>
          <a:p>
            <a:pPr lvl="1"/>
            <a:endParaRPr lang="en-US" altLang="ko-KR" dirty="0">
              <a:solidFill>
                <a:srgbClr val="FF0000"/>
              </a:solidFill>
              <a:latin typeface="맑은 고딕 (본문)"/>
            </a:endParaRPr>
          </a:p>
          <a:p>
            <a:pPr lvl="1"/>
            <a:endParaRPr lang="en-US" altLang="ko-KR" dirty="0" smtClean="0">
              <a:solidFill>
                <a:srgbClr val="FF0000"/>
              </a:solidFill>
              <a:latin typeface="맑은 고딕 (본문)"/>
            </a:endParaRPr>
          </a:p>
          <a:p>
            <a:pPr lvl="1"/>
            <a:endParaRPr lang="en-US" altLang="ko-KR" dirty="0">
              <a:solidFill>
                <a:srgbClr val="FF0000"/>
              </a:solidFill>
              <a:latin typeface="맑은 고딕 (본문)"/>
            </a:endParaRPr>
          </a:p>
          <a:p>
            <a:pPr lvl="1"/>
            <a:endParaRPr lang="en-US" altLang="ko-KR" dirty="0" smtClean="0">
              <a:solidFill>
                <a:srgbClr val="FF0000"/>
              </a:solidFill>
              <a:latin typeface="맑은 고딕 (본문)"/>
            </a:endParaRPr>
          </a:p>
          <a:p>
            <a:pPr lvl="1"/>
            <a:endParaRPr lang="en-US" altLang="ko-KR" dirty="0">
              <a:solidFill>
                <a:srgbClr val="0070C0"/>
              </a:solidFill>
              <a:latin typeface="맑은 고딕 (본문)"/>
            </a:endParaRPr>
          </a:p>
        </p:txBody>
      </p:sp>
      <p:sp>
        <p:nvSpPr>
          <p:cNvPr id="19" name="TextBox 18"/>
          <p:cNvSpPr txBox="1"/>
          <p:nvPr/>
        </p:nvSpPr>
        <p:spPr>
          <a:xfrm>
            <a:off x="-337533" y="5187745"/>
            <a:ext cx="2318583" cy="369332"/>
          </a:xfrm>
          <a:prstGeom prst="rect">
            <a:avLst/>
          </a:prstGeom>
          <a:noFill/>
        </p:spPr>
        <p:txBody>
          <a:bodyPr wrap="none" rtlCol="0">
            <a:spAutoFit/>
          </a:bodyPr>
          <a:lstStyle/>
          <a:p>
            <a:pPr lvl="1"/>
            <a:r>
              <a:rPr lang="en-US" altLang="ko-KR" dirty="0">
                <a:solidFill>
                  <a:srgbClr val="FF0000"/>
                </a:solidFill>
                <a:latin typeface="맑은 고딕 (본문)"/>
                <a:cs typeface="Times New Roman" panose="02020603050405020304" pitchFamily="18" charset="0"/>
              </a:rPr>
              <a:t>$ </a:t>
            </a:r>
            <a:r>
              <a:rPr lang="en-US" altLang="ko-KR" dirty="0" err="1"/>
              <a:t>kubectl</a:t>
            </a:r>
            <a:r>
              <a:rPr lang="en-US" altLang="ko-KR" dirty="0"/>
              <a:t> get </a:t>
            </a:r>
            <a:r>
              <a:rPr lang="en-US" altLang="ko-KR" dirty="0" smtClean="0"/>
              <a:t>pod</a:t>
            </a:r>
            <a:endParaRPr lang="ko-KR" altLang="en-US" dirty="0"/>
          </a:p>
        </p:txBody>
      </p:sp>
      <p:sp>
        <p:nvSpPr>
          <p:cNvPr id="20" name="TextBox 19"/>
          <p:cNvSpPr txBox="1"/>
          <p:nvPr/>
        </p:nvSpPr>
        <p:spPr>
          <a:xfrm>
            <a:off x="85573" y="4771169"/>
            <a:ext cx="8280836" cy="369332"/>
          </a:xfrm>
          <a:prstGeom prst="rect">
            <a:avLst/>
          </a:prstGeom>
          <a:noFill/>
        </p:spPr>
        <p:txBody>
          <a:bodyPr wrap="square" rtlCol="0">
            <a:spAutoFit/>
          </a:bodyPr>
          <a:lstStyle/>
          <a:p>
            <a:r>
              <a:rPr lang="en-US" altLang="ko-KR" b="1" dirty="0" smtClean="0"/>
              <a:t>Check </a:t>
            </a:r>
            <a:r>
              <a:rPr lang="en-US" altLang="ko-KR" b="1" dirty="0" err="1" smtClean="0"/>
              <a:t>Wordpress</a:t>
            </a:r>
            <a:r>
              <a:rPr lang="en-US" altLang="ko-KR" b="1" dirty="0" smtClean="0"/>
              <a:t> containers are started</a:t>
            </a:r>
            <a:endParaRPr lang="ko-KR" altLang="en-US" b="1" dirty="0"/>
          </a:p>
        </p:txBody>
      </p:sp>
      <p:pic>
        <p:nvPicPr>
          <p:cNvPr id="5" name="그림 4"/>
          <p:cNvPicPr>
            <a:picLocks noChangeAspect="1"/>
          </p:cNvPicPr>
          <p:nvPr/>
        </p:nvPicPr>
        <p:blipFill>
          <a:blip r:embed="rId4"/>
          <a:stretch>
            <a:fillRect/>
          </a:stretch>
        </p:blipFill>
        <p:spPr>
          <a:xfrm>
            <a:off x="1157729" y="5780488"/>
            <a:ext cx="6019800" cy="714375"/>
          </a:xfrm>
          <a:prstGeom prst="rect">
            <a:avLst/>
          </a:prstGeom>
        </p:spPr>
      </p:pic>
      <p:sp>
        <p:nvSpPr>
          <p:cNvPr id="25" name="직사각형 24"/>
          <p:cNvSpPr/>
          <p:nvPr/>
        </p:nvSpPr>
        <p:spPr>
          <a:xfrm>
            <a:off x="85573" y="4545857"/>
            <a:ext cx="1084015" cy="369332"/>
          </a:xfrm>
          <a:prstGeom prst="rect">
            <a:avLst/>
          </a:prstGeom>
        </p:spPr>
        <p:txBody>
          <a:bodyPr wrap="none">
            <a:spAutoFit/>
          </a:bodyPr>
          <a:lstStyle/>
          <a:p>
            <a:r>
              <a:rPr lang="en-US" altLang="ko-KR" dirty="0"/>
              <a:t>For </a:t>
            </a:r>
            <a:r>
              <a:rPr lang="en-US" altLang="ko-KR" b="1" dirty="0" smtClean="0">
                <a:solidFill>
                  <a:srgbClr val="FF0000"/>
                </a:solidFill>
              </a:rPr>
              <a:t>NUC1</a:t>
            </a:r>
            <a:endParaRPr lang="ko-KR" altLang="en-US" dirty="0"/>
          </a:p>
        </p:txBody>
      </p:sp>
      <p:sp>
        <p:nvSpPr>
          <p:cNvPr id="38" name="모서리가 둥근 직사각형 37"/>
          <p:cNvSpPr/>
          <p:nvPr/>
        </p:nvSpPr>
        <p:spPr>
          <a:xfrm>
            <a:off x="1896733" y="1203986"/>
            <a:ext cx="4875542" cy="1820097"/>
          </a:xfrm>
          <a:prstGeom prst="roundRect">
            <a:avLst/>
          </a:prstGeom>
          <a:gradFill flip="none" rotWithShape="1">
            <a:gsLst>
              <a:gs pos="0">
                <a:schemeClr val="accent6">
                  <a:lumMod val="0"/>
                  <a:lumOff val="100000"/>
                </a:schemeClr>
              </a:gs>
              <a:gs pos="35000">
                <a:schemeClr val="accent6">
                  <a:lumMod val="0"/>
                  <a:lumOff val="100000"/>
                </a:schemeClr>
              </a:gs>
              <a:gs pos="100000">
                <a:schemeClr val="accent6">
                  <a:lumMod val="100000"/>
                </a:schemeClr>
              </a:gs>
            </a:gsLst>
            <a:path path="circle">
              <a:fillToRect l="50000" t="-80000" r="50000" b="180000"/>
            </a:path>
            <a:tileRect/>
          </a:gradFill>
          <a:ln w="508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kumimoji="0" lang="ko-KR" altLang="en-US" sz="1013">
              <a:solidFill>
                <a:prstClr val="white"/>
              </a:solidFill>
              <a:latin typeface="Comic Sans MS" panose="030F0702030302020204" pitchFamily="66" charset="0"/>
            </a:endParaRPr>
          </a:p>
        </p:txBody>
      </p:sp>
      <p:grpSp>
        <p:nvGrpSpPr>
          <p:cNvPr id="22" name="그룹 21"/>
          <p:cNvGrpSpPr/>
          <p:nvPr/>
        </p:nvGrpSpPr>
        <p:grpSpPr>
          <a:xfrm>
            <a:off x="2779879" y="1307773"/>
            <a:ext cx="1329561" cy="901805"/>
            <a:chOff x="3287597" y="2570150"/>
            <a:chExt cx="1407172" cy="954446"/>
          </a:xfrm>
        </p:grpSpPr>
        <p:sp>
          <p:nvSpPr>
            <p:cNvPr id="23" name="정육면체 20"/>
            <p:cNvSpPr/>
            <p:nvPr/>
          </p:nvSpPr>
          <p:spPr>
            <a:xfrm>
              <a:off x="3533136" y="2570150"/>
              <a:ext cx="1161633" cy="858850"/>
            </a:xfrm>
            <a:prstGeom prst="cube">
              <a:avLst>
                <a:gd name="adj" fmla="val 13889"/>
              </a:avLst>
            </a:prstGeom>
            <a:solidFill>
              <a:schemeClr val="bg1"/>
            </a:solidFill>
            <a:ln w="25400">
              <a:solidFill>
                <a:srgbClr val="4485BB"/>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lang="ko-KR" altLang="en-US"/>
              </a:pPr>
              <a:endParaRPr lang="ko-KR" altLang="en-US" sz="1000"/>
            </a:p>
          </p:txBody>
        </p:sp>
        <p:pic>
          <p:nvPicPr>
            <p:cNvPr id="24" name="그림 23"/>
            <p:cNvPicPr>
              <a:picLocks noChangeAspect="1"/>
            </p:cNvPicPr>
            <p:nvPr/>
          </p:nvPicPr>
          <p:blipFill rotWithShape="1">
            <a:blip r:embed="rId5"/>
            <a:srcRect l="11840" t="14430" r="10640" b="36360"/>
            <a:stretch>
              <a:fillRect/>
            </a:stretch>
          </p:blipFill>
          <p:spPr>
            <a:xfrm>
              <a:off x="3287597" y="3189111"/>
              <a:ext cx="592273" cy="335485"/>
            </a:xfrm>
            <a:prstGeom prst="rect">
              <a:avLst/>
            </a:prstGeom>
          </p:spPr>
        </p:pic>
      </p:grpSp>
      <p:grpSp>
        <p:nvGrpSpPr>
          <p:cNvPr id="28" name="그룹 27"/>
          <p:cNvGrpSpPr/>
          <p:nvPr/>
        </p:nvGrpSpPr>
        <p:grpSpPr>
          <a:xfrm>
            <a:off x="4416767" y="1286607"/>
            <a:ext cx="1329561" cy="901805"/>
            <a:chOff x="3287597" y="2570150"/>
            <a:chExt cx="1407172" cy="954446"/>
          </a:xfrm>
        </p:grpSpPr>
        <p:sp>
          <p:nvSpPr>
            <p:cNvPr id="29" name="정육면체 20"/>
            <p:cNvSpPr/>
            <p:nvPr/>
          </p:nvSpPr>
          <p:spPr>
            <a:xfrm>
              <a:off x="3533136" y="2570150"/>
              <a:ext cx="1161633" cy="858850"/>
            </a:xfrm>
            <a:prstGeom prst="cube">
              <a:avLst>
                <a:gd name="adj" fmla="val 13889"/>
              </a:avLst>
            </a:prstGeom>
            <a:solidFill>
              <a:schemeClr val="bg1"/>
            </a:solidFill>
            <a:ln w="25400">
              <a:solidFill>
                <a:srgbClr val="4485BB"/>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lang="ko-KR" altLang="en-US"/>
              </a:pPr>
              <a:endParaRPr lang="ko-KR" altLang="en-US" sz="1000"/>
            </a:p>
          </p:txBody>
        </p:sp>
        <p:pic>
          <p:nvPicPr>
            <p:cNvPr id="30" name="그림 29"/>
            <p:cNvPicPr>
              <a:picLocks noChangeAspect="1"/>
            </p:cNvPicPr>
            <p:nvPr/>
          </p:nvPicPr>
          <p:blipFill rotWithShape="1">
            <a:blip r:embed="rId5"/>
            <a:srcRect l="11840" t="14430" r="10640" b="36360"/>
            <a:stretch>
              <a:fillRect/>
            </a:stretch>
          </p:blipFill>
          <p:spPr>
            <a:xfrm>
              <a:off x="3287597" y="3189111"/>
              <a:ext cx="592273" cy="335485"/>
            </a:xfrm>
            <a:prstGeom prst="rect">
              <a:avLst/>
            </a:prstGeom>
          </p:spPr>
        </p:pic>
      </p:grpSp>
      <p:pic>
        <p:nvPicPr>
          <p:cNvPr id="31" name="그림 30"/>
          <p:cNvPicPr>
            <a:picLocks noChangeAspect="1"/>
          </p:cNvPicPr>
          <p:nvPr/>
        </p:nvPicPr>
        <p:blipFill rotWithShape="1">
          <a:blip r:embed="rId6"/>
          <a:stretch>
            <a:fillRect/>
          </a:stretch>
        </p:blipFill>
        <p:spPr>
          <a:xfrm>
            <a:off x="3268145" y="1502754"/>
            <a:ext cx="541377" cy="541377"/>
          </a:xfrm>
          <a:prstGeom prst="rect">
            <a:avLst/>
          </a:prstGeom>
        </p:spPr>
      </p:pic>
      <p:pic>
        <p:nvPicPr>
          <p:cNvPr id="32" name="그림 31"/>
          <p:cNvPicPr>
            <a:picLocks noChangeAspect="1"/>
          </p:cNvPicPr>
          <p:nvPr/>
        </p:nvPicPr>
        <p:blipFill rotWithShape="1">
          <a:blip r:embed="rId7"/>
          <a:stretch>
            <a:fillRect/>
          </a:stretch>
        </p:blipFill>
        <p:spPr>
          <a:xfrm>
            <a:off x="4895861" y="1466103"/>
            <a:ext cx="533411" cy="539929"/>
          </a:xfrm>
          <a:prstGeom prst="rect">
            <a:avLst/>
          </a:prstGeom>
        </p:spPr>
      </p:pic>
      <p:cxnSp>
        <p:nvCxnSpPr>
          <p:cNvPr id="34" name="직선 연결선 33"/>
          <p:cNvCxnSpPr>
            <a:endCxn id="29" idx="2"/>
          </p:cNvCxnSpPr>
          <p:nvPr/>
        </p:nvCxnSpPr>
        <p:spPr>
          <a:xfrm>
            <a:off x="4109440" y="1742424"/>
            <a:ext cx="539324" cy="627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5" name="직선 연결선 34"/>
          <p:cNvCxnSpPr>
            <a:stCxn id="23" idx="3"/>
            <a:endCxn id="1026" idx="0"/>
          </p:cNvCxnSpPr>
          <p:nvPr/>
        </p:nvCxnSpPr>
        <p:spPr>
          <a:xfrm>
            <a:off x="3504305" y="2119254"/>
            <a:ext cx="134" cy="138053"/>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7" name="직선 연결선 36"/>
          <p:cNvCxnSpPr>
            <a:stCxn id="46" idx="0"/>
            <a:endCxn id="29" idx="3"/>
          </p:cNvCxnSpPr>
          <p:nvPr/>
        </p:nvCxnSpPr>
        <p:spPr>
          <a:xfrm flipH="1" flipV="1">
            <a:off x="5141193" y="2098088"/>
            <a:ext cx="97" cy="12341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888206" y="2748474"/>
            <a:ext cx="1301254" cy="276999"/>
          </a:xfrm>
          <a:prstGeom prst="rect">
            <a:avLst/>
          </a:prstGeom>
          <a:noFill/>
        </p:spPr>
        <p:txBody>
          <a:bodyPr wrap="none" rtlCol="0">
            <a:spAutoFit/>
          </a:bodyPr>
          <a:lstStyle/>
          <a:p>
            <a:r>
              <a:rPr lang="en-US" altLang="ko-KR" sz="1200" dirty="0" smtClean="0"/>
              <a:t>Persistent volume</a:t>
            </a:r>
            <a:endParaRPr lang="ko-KR" altLang="en-US" sz="1200" dirty="0"/>
          </a:p>
        </p:txBody>
      </p:sp>
      <p:sp>
        <p:nvSpPr>
          <p:cNvPr id="40" name="TextBox 39"/>
          <p:cNvSpPr txBox="1"/>
          <p:nvPr/>
        </p:nvSpPr>
        <p:spPr>
          <a:xfrm>
            <a:off x="4546919" y="2736361"/>
            <a:ext cx="1301254" cy="276999"/>
          </a:xfrm>
          <a:prstGeom prst="rect">
            <a:avLst/>
          </a:prstGeom>
          <a:noFill/>
        </p:spPr>
        <p:txBody>
          <a:bodyPr wrap="none" rtlCol="0">
            <a:spAutoFit/>
          </a:bodyPr>
          <a:lstStyle/>
          <a:p>
            <a:r>
              <a:rPr lang="en-US" altLang="ko-KR" sz="1200" dirty="0" smtClean="0"/>
              <a:t>Persistent volume</a:t>
            </a:r>
            <a:endParaRPr lang="ko-KR" altLang="en-US" sz="1200" dirty="0"/>
          </a:p>
        </p:txBody>
      </p:sp>
      <p:grpSp>
        <p:nvGrpSpPr>
          <p:cNvPr id="39" name="그룹 38"/>
          <p:cNvGrpSpPr/>
          <p:nvPr/>
        </p:nvGrpSpPr>
        <p:grpSpPr>
          <a:xfrm>
            <a:off x="3217052" y="2257307"/>
            <a:ext cx="574773" cy="629938"/>
            <a:chOff x="3234749" y="2186519"/>
            <a:chExt cx="574773" cy="629938"/>
          </a:xfrm>
        </p:grpSpPr>
        <p:pic>
          <p:nvPicPr>
            <p:cNvPr id="1026" name="Picture 2" descr="storage icon pngì ëí ì´ë¯¸ì§ ê²ìê²°ê³¼"/>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5245" r="5245"/>
            <a:stretch/>
          </p:blipFill>
          <p:spPr bwMode="auto">
            <a:xfrm>
              <a:off x="3234749" y="2186519"/>
              <a:ext cx="574773" cy="62993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ook ceph logoì ëí ì´ë¯¸ì§ ê²ìê²°ê³¼"/>
            <p:cNvPicPr>
              <a:picLocks noChangeAspect="1" noChangeArrowheads="1"/>
            </p:cNvPicPr>
            <p:nvPr/>
          </p:nvPicPr>
          <p:blipFill>
            <a:blip r:embed="rId9" cstate="print">
              <a:extLst>
                <a:ext uri="{BEBA8EAE-BF5A-486C-A8C5-ECC9F3942E4B}">
                  <a14:imgProps xmlns:a14="http://schemas.microsoft.com/office/drawing/2010/main">
                    <a14:imgLayer r:embed="rId10">
                      <a14:imgEffect>
                        <a14:backgroundRemoval t="5093" b="94907" l="0" r="100000"/>
                      </a14:imgEffect>
                    </a14:imgLayer>
                  </a14:imgProps>
                </a:ext>
                <a:ext uri="{28A0092B-C50C-407E-A947-70E740481C1C}">
                  <a14:useLocalDpi xmlns:a14="http://schemas.microsoft.com/office/drawing/2010/main" val="0"/>
                </a:ext>
              </a:extLst>
            </a:blip>
            <a:srcRect/>
            <a:stretch>
              <a:fillRect/>
            </a:stretch>
          </p:blipFill>
          <p:spPr bwMode="auto">
            <a:xfrm>
              <a:off x="3246547" y="2264894"/>
              <a:ext cx="535910" cy="494686"/>
            </a:xfrm>
            <a:prstGeom prst="rect">
              <a:avLst/>
            </a:prstGeom>
            <a:noFill/>
            <a:extLst>
              <a:ext uri="{909E8E84-426E-40DD-AFC4-6F175D3DCCD1}">
                <a14:hiddenFill xmlns:a14="http://schemas.microsoft.com/office/drawing/2010/main">
                  <a:solidFill>
                    <a:srgbClr val="FFFFFF"/>
                  </a:solidFill>
                </a14:hiddenFill>
              </a:ext>
            </a:extLst>
          </p:spPr>
        </p:pic>
        <p:sp>
          <p:nvSpPr>
            <p:cNvPr id="43" name="TextBox 42"/>
            <p:cNvSpPr txBox="1"/>
            <p:nvPr/>
          </p:nvSpPr>
          <p:spPr>
            <a:xfrm>
              <a:off x="3270941" y="2515322"/>
              <a:ext cx="498919" cy="276999"/>
            </a:xfrm>
            <a:prstGeom prst="rect">
              <a:avLst/>
            </a:prstGeom>
            <a:noFill/>
          </p:spPr>
          <p:txBody>
            <a:bodyPr wrap="none" rtlCol="0">
              <a:spAutoFit/>
            </a:bodyPr>
            <a:lstStyle/>
            <a:p>
              <a:r>
                <a:rPr lang="en-US" altLang="ko-KR" sz="1200" dirty="0" smtClean="0"/>
                <a:t>Rook</a:t>
              </a:r>
              <a:endParaRPr lang="ko-KR" altLang="en-US" sz="1200" dirty="0"/>
            </a:p>
          </p:txBody>
        </p:sp>
      </p:grpSp>
      <p:grpSp>
        <p:nvGrpSpPr>
          <p:cNvPr id="45" name="그룹 44"/>
          <p:cNvGrpSpPr/>
          <p:nvPr/>
        </p:nvGrpSpPr>
        <p:grpSpPr>
          <a:xfrm>
            <a:off x="4853903" y="2221502"/>
            <a:ext cx="574773" cy="629938"/>
            <a:chOff x="3234749" y="2186519"/>
            <a:chExt cx="574773" cy="629938"/>
          </a:xfrm>
        </p:grpSpPr>
        <p:pic>
          <p:nvPicPr>
            <p:cNvPr id="46" name="Picture 2" descr="storage icon pngì ëí ì´ë¯¸ì§ ê²ìê²°ê³¼"/>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5245" r="5245"/>
            <a:stretch/>
          </p:blipFill>
          <p:spPr bwMode="auto">
            <a:xfrm>
              <a:off x="3234749" y="2186519"/>
              <a:ext cx="574773" cy="629938"/>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4" descr="rook ceph logoì ëí ì´ë¯¸ì§ ê²ìê²°ê³¼"/>
            <p:cNvPicPr>
              <a:picLocks noChangeAspect="1" noChangeArrowheads="1"/>
            </p:cNvPicPr>
            <p:nvPr/>
          </p:nvPicPr>
          <p:blipFill>
            <a:blip r:embed="rId9" cstate="print">
              <a:extLst>
                <a:ext uri="{BEBA8EAE-BF5A-486C-A8C5-ECC9F3942E4B}">
                  <a14:imgProps xmlns:a14="http://schemas.microsoft.com/office/drawing/2010/main">
                    <a14:imgLayer r:embed="rId10">
                      <a14:imgEffect>
                        <a14:backgroundRemoval t="5093" b="94907" l="0" r="100000"/>
                      </a14:imgEffect>
                    </a14:imgLayer>
                  </a14:imgProps>
                </a:ext>
                <a:ext uri="{28A0092B-C50C-407E-A947-70E740481C1C}">
                  <a14:useLocalDpi xmlns:a14="http://schemas.microsoft.com/office/drawing/2010/main" val="0"/>
                </a:ext>
              </a:extLst>
            </a:blip>
            <a:srcRect/>
            <a:stretch>
              <a:fillRect/>
            </a:stretch>
          </p:blipFill>
          <p:spPr bwMode="auto">
            <a:xfrm>
              <a:off x="3246547" y="2264894"/>
              <a:ext cx="535910" cy="494686"/>
            </a:xfrm>
            <a:prstGeom prst="rect">
              <a:avLst/>
            </a:prstGeom>
            <a:noFill/>
            <a:extLst>
              <a:ext uri="{909E8E84-426E-40DD-AFC4-6F175D3DCCD1}">
                <a14:hiddenFill xmlns:a14="http://schemas.microsoft.com/office/drawing/2010/main">
                  <a:solidFill>
                    <a:srgbClr val="FFFFFF"/>
                  </a:solidFill>
                </a14:hiddenFill>
              </a:ext>
            </a:extLst>
          </p:spPr>
        </p:pic>
        <p:sp>
          <p:nvSpPr>
            <p:cNvPr id="48" name="TextBox 47"/>
            <p:cNvSpPr txBox="1"/>
            <p:nvPr/>
          </p:nvSpPr>
          <p:spPr>
            <a:xfrm>
              <a:off x="3270941" y="2515322"/>
              <a:ext cx="498919" cy="276999"/>
            </a:xfrm>
            <a:prstGeom prst="rect">
              <a:avLst/>
            </a:prstGeom>
            <a:noFill/>
          </p:spPr>
          <p:txBody>
            <a:bodyPr wrap="none" rtlCol="0">
              <a:spAutoFit/>
            </a:bodyPr>
            <a:lstStyle/>
            <a:p>
              <a:r>
                <a:rPr lang="en-US" altLang="ko-KR" sz="1200" dirty="0" smtClean="0"/>
                <a:t>Rook</a:t>
              </a:r>
              <a:endParaRPr lang="ko-KR" altLang="en-US" sz="1200" dirty="0"/>
            </a:p>
          </p:txBody>
        </p:sp>
      </p:grpSp>
    </p:spTree>
    <p:extLst>
      <p:ext uri="{BB962C8B-B14F-4D97-AF65-F5344CB8AC3E}">
        <p14:creationId xmlns:p14="http://schemas.microsoft.com/office/powerpoint/2010/main" val="115720153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직사각형 15"/>
          <p:cNvSpPr/>
          <p:nvPr/>
        </p:nvSpPr>
        <p:spPr>
          <a:xfrm>
            <a:off x="0" y="0"/>
            <a:ext cx="6583680" cy="1077218"/>
          </a:xfrm>
          <a:prstGeom prst="rect">
            <a:avLst/>
          </a:prstGeom>
          <a:solidFill>
            <a:schemeClr val="accent4">
              <a:lumMod val="40000"/>
              <a:lumOff val="60000"/>
            </a:schemeClr>
          </a:solidFill>
        </p:spPr>
        <p:txBody>
          <a:bodyPr wrap="square" rtlCol="0">
            <a:spAutoFit/>
          </a:bodyPr>
          <a:lstStyle/>
          <a:p>
            <a:r>
              <a:rPr lang="en-US" altLang="ko-KR" sz="3200" dirty="0" smtClean="0">
                <a:solidFill>
                  <a:srgbClr val="0070C0"/>
                </a:solidFill>
                <a:latin typeface="+mj-ea"/>
                <a:ea typeface="+mj-ea"/>
              </a:rPr>
              <a:t>#2-4 Cluster Validation:</a:t>
            </a:r>
          </a:p>
          <a:p>
            <a:r>
              <a:rPr lang="en-US" altLang="ko-KR" sz="3200" dirty="0" smtClean="0">
                <a:solidFill>
                  <a:srgbClr val="0070C0"/>
                </a:solidFill>
                <a:latin typeface="+mj-ea"/>
                <a:ea typeface="+mj-ea"/>
              </a:rPr>
              <a:t>Deploy Sample Web application</a:t>
            </a:r>
            <a:endParaRPr lang="ko-KR" altLang="en-US" sz="3200" dirty="0">
              <a:solidFill>
                <a:srgbClr val="0070C0"/>
              </a:solidFill>
              <a:latin typeface="+mj-ea"/>
              <a:ea typeface="+mj-ea"/>
            </a:endParaRPr>
          </a:p>
        </p:txBody>
      </p:sp>
      <p:pic>
        <p:nvPicPr>
          <p:cNvPr id="26" name="그림 25"/>
          <p:cNvPicPr>
            <a:picLocks noChangeAspect="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6809" r="9296"/>
          <a:stretch/>
        </p:blipFill>
        <p:spPr>
          <a:xfrm>
            <a:off x="7359157" y="383994"/>
            <a:ext cx="1493670" cy="982016"/>
          </a:xfrm>
          <a:prstGeom prst="rect">
            <a:avLst/>
          </a:prstGeom>
        </p:spPr>
      </p:pic>
      <p:pic>
        <p:nvPicPr>
          <p:cNvPr id="27" name="Picture 2" descr="http://publicdomainvectors.org/photos/Anonymous_Keyboard_1_ic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210753" y="902472"/>
            <a:ext cx="1079726" cy="1079726"/>
          </a:xfrm>
          <a:prstGeom prst="rect">
            <a:avLst/>
          </a:prstGeom>
          <a:noFill/>
          <a:extLst>
            <a:ext uri="{909E8E84-426E-40DD-AFC4-6F175D3DCCD1}">
              <a14:hiddenFill xmlns:a14="http://schemas.microsoft.com/office/drawing/2010/main">
                <a:solidFill>
                  <a:srgbClr val="FFFFFF"/>
                </a:solidFill>
              </a14:hiddenFill>
            </a:ext>
          </a:extLst>
        </p:spPr>
      </p:pic>
      <p:pic>
        <p:nvPicPr>
          <p:cNvPr id="13" name="그림 12"/>
          <p:cNvPicPr>
            <a:picLocks noChangeAspect="1"/>
          </p:cNvPicPr>
          <p:nvPr/>
        </p:nvPicPr>
        <p:blipFill>
          <a:blip r:embed="rId4"/>
          <a:stretch>
            <a:fillRect/>
          </a:stretch>
        </p:blipFill>
        <p:spPr>
          <a:xfrm>
            <a:off x="1997771" y="3925333"/>
            <a:ext cx="2107665" cy="2665577"/>
          </a:xfrm>
          <a:prstGeom prst="rect">
            <a:avLst/>
          </a:prstGeom>
        </p:spPr>
      </p:pic>
      <p:pic>
        <p:nvPicPr>
          <p:cNvPr id="3" name="그림 2"/>
          <p:cNvPicPr>
            <a:picLocks noChangeAspect="1"/>
          </p:cNvPicPr>
          <p:nvPr/>
        </p:nvPicPr>
        <p:blipFill>
          <a:blip r:embed="rId5"/>
          <a:stretch>
            <a:fillRect/>
          </a:stretch>
        </p:blipFill>
        <p:spPr>
          <a:xfrm>
            <a:off x="4487678" y="3942037"/>
            <a:ext cx="3280304" cy="2369831"/>
          </a:xfrm>
          <a:prstGeom prst="rect">
            <a:avLst/>
          </a:prstGeom>
        </p:spPr>
      </p:pic>
      <p:pic>
        <p:nvPicPr>
          <p:cNvPr id="10" name="그림 9"/>
          <p:cNvPicPr>
            <a:picLocks noChangeAspect="1"/>
          </p:cNvPicPr>
          <p:nvPr/>
        </p:nvPicPr>
        <p:blipFill>
          <a:blip r:embed="rId6"/>
          <a:stretch>
            <a:fillRect/>
          </a:stretch>
        </p:blipFill>
        <p:spPr>
          <a:xfrm>
            <a:off x="1054434" y="2854691"/>
            <a:ext cx="7029450" cy="828675"/>
          </a:xfrm>
          <a:prstGeom prst="rect">
            <a:avLst/>
          </a:prstGeom>
        </p:spPr>
      </p:pic>
      <p:sp>
        <p:nvSpPr>
          <p:cNvPr id="11" name="직사각형 10"/>
          <p:cNvSpPr/>
          <p:nvPr/>
        </p:nvSpPr>
        <p:spPr>
          <a:xfrm>
            <a:off x="24714" y="2192258"/>
            <a:ext cx="9119286" cy="468000"/>
          </a:xfrm>
          <a:prstGeom prst="rect">
            <a:avLst/>
          </a:prstGeom>
          <a:ln w="31750">
            <a:solidFill>
              <a:srgbClr val="C00000"/>
            </a:solidFill>
          </a:ln>
        </p:spPr>
        <p:txBody>
          <a:bodyPr wrap="square">
            <a:spAutoFit/>
          </a:bodyPr>
          <a:lstStyle/>
          <a:p>
            <a:pPr lvl="1"/>
            <a:endParaRPr lang="en-US" altLang="ko-KR" dirty="0">
              <a:solidFill>
                <a:srgbClr val="FF0000"/>
              </a:solidFill>
              <a:latin typeface="맑은 고딕 (본문)"/>
            </a:endParaRPr>
          </a:p>
          <a:p>
            <a:pPr lvl="1"/>
            <a:endParaRPr lang="en-US" altLang="ko-KR" dirty="0" smtClean="0">
              <a:solidFill>
                <a:srgbClr val="FF0000"/>
              </a:solidFill>
              <a:latin typeface="맑은 고딕 (본문)"/>
            </a:endParaRPr>
          </a:p>
          <a:p>
            <a:pPr lvl="1"/>
            <a:endParaRPr lang="en-US" altLang="ko-KR" dirty="0">
              <a:solidFill>
                <a:srgbClr val="FF0000"/>
              </a:solidFill>
              <a:latin typeface="맑은 고딕 (본문)"/>
            </a:endParaRPr>
          </a:p>
          <a:p>
            <a:pPr lvl="1"/>
            <a:endParaRPr lang="en-US" altLang="ko-KR" dirty="0" smtClean="0">
              <a:solidFill>
                <a:srgbClr val="FF0000"/>
              </a:solidFill>
              <a:latin typeface="맑은 고딕 (본문)"/>
            </a:endParaRPr>
          </a:p>
          <a:p>
            <a:pPr lvl="1"/>
            <a:endParaRPr lang="en-US" altLang="ko-KR" dirty="0">
              <a:solidFill>
                <a:srgbClr val="FF0000"/>
              </a:solidFill>
              <a:latin typeface="맑은 고딕 (본문)"/>
            </a:endParaRPr>
          </a:p>
          <a:p>
            <a:pPr lvl="1"/>
            <a:endParaRPr lang="en-US" altLang="ko-KR" dirty="0" smtClean="0">
              <a:solidFill>
                <a:srgbClr val="FF0000"/>
              </a:solidFill>
              <a:latin typeface="맑은 고딕 (본문)"/>
            </a:endParaRPr>
          </a:p>
          <a:p>
            <a:pPr lvl="1"/>
            <a:endParaRPr lang="en-US" altLang="ko-KR" dirty="0">
              <a:solidFill>
                <a:srgbClr val="FF0000"/>
              </a:solidFill>
              <a:latin typeface="맑은 고딕 (본문)"/>
            </a:endParaRPr>
          </a:p>
          <a:p>
            <a:pPr lvl="1"/>
            <a:endParaRPr lang="en-US" altLang="ko-KR" dirty="0" smtClean="0">
              <a:solidFill>
                <a:srgbClr val="FF0000"/>
              </a:solidFill>
              <a:latin typeface="맑은 고딕 (본문)"/>
            </a:endParaRPr>
          </a:p>
          <a:p>
            <a:pPr lvl="1"/>
            <a:endParaRPr lang="en-US" altLang="ko-KR" dirty="0">
              <a:solidFill>
                <a:srgbClr val="FF0000"/>
              </a:solidFill>
              <a:latin typeface="맑은 고딕 (본문)"/>
            </a:endParaRPr>
          </a:p>
          <a:p>
            <a:pPr lvl="1"/>
            <a:endParaRPr lang="en-US" altLang="ko-KR" dirty="0" smtClean="0">
              <a:solidFill>
                <a:srgbClr val="FF0000"/>
              </a:solidFill>
              <a:latin typeface="맑은 고딕 (본문)"/>
            </a:endParaRPr>
          </a:p>
          <a:p>
            <a:pPr lvl="1"/>
            <a:endParaRPr lang="en-US" altLang="ko-KR" dirty="0">
              <a:solidFill>
                <a:srgbClr val="0070C0"/>
              </a:solidFill>
              <a:latin typeface="맑은 고딕 (본문)"/>
            </a:endParaRPr>
          </a:p>
        </p:txBody>
      </p:sp>
      <p:sp>
        <p:nvSpPr>
          <p:cNvPr id="12" name="TextBox 11"/>
          <p:cNvSpPr txBox="1"/>
          <p:nvPr/>
        </p:nvSpPr>
        <p:spPr>
          <a:xfrm>
            <a:off x="-337533" y="2223486"/>
            <a:ext cx="2238562" cy="369332"/>
          </a:xfrm>
          <a:prstGeom prst="rect">
            <a:avLst/>
          </a:prstGeom>
          <a:noFill/>
        </p:spPr>
        <p:txBody>
          <a:bodyPr wrap="none" rtlCol="0">
            <a:spAutoFit/>
          </a:bodyPr>
          <a:lstStyle/>
          <a:p>
            <a:pPr lvl="1"/>
            <a:r>
              <a:rPr lang="en-US" altLang="ko-KR" dirty="0">
                <a:solidFill>
                  <a:srgbClr val="FF0000"/>
                </a:solidFill>
                <a:latin typeface="맑은 고딕 (본문)"/>
                <a:cs typeface="Times New Roman" panose="02020603050405020304" pitchFamily="18" charset="0"/>
              </a:rPr>
              <a:t>$ </a:t>
            </a:r>
            <a:r>
              <a:rPr lang="en-US" altLang="ko-KR" dirty="0" err="1"/>
              <a:t>kubectl</a:t>
            </a:r>
            <a:r>
              <a:rPr lang="en-US" altLang="ko-KR" dirty="0"/>
              <a:t> get </a:t>
            </a:r>
            <a:r>
              <a:rPr lang="en-US" altLang="ko-KR" dirty="0" smtClean="0"/>
              <a:t>svc</a:t>
            </a:r>
            <a:endParaRPr lang="ko-KR" altLang="en-US" dirty="0"/>
          </a:p>
        </p:txBody>
      </p:sp>
      <p:sp>
        <p:nvSpPr>
          <p:cNvPr id="15" name="TextBox 14"/>
          <p:cNvSpPr txBox="1"/>
          <p:nvPr/>
        </p:nvSpPr>
        <p:spPr>
          <a:xfrm>
            <a:off x="166002" y="1579839"/>
            <a:ext cx="8280836" cy="646331"/>
          </a:xfrm>
          <a:prstGeom prst="rect">
            <a:avLst/>
          </a:prstGeom>
          <a:noFill/>
        </p:spPr>
        <p:txBody>
          <a:bodyPr wrap="square" rtlCol="0">
            <a:spAutoFit/>
          </a:bodyPr>
          <a:lstStyle/>
          <a:p>
            <a:r>
              <a:rPr lang="en-US" altLang="ko-KR" b="1" dirty="0" smtClean="0"/>
              <a:t>Check exposed port for </a:t>
            </a:r>
            <a:r>
              <a:rPr lang="en-US" altLang="ko-KR" b="1" dirty="0" err="1" smtClean="0"/>
              <a:t>Wordpress</a:t>
            </a:r>
            <a:r>
              <a:rPr lang="en-US" altLang="ko-KR" b="1" dirty="0" smtClean="0"/>
              <a:t> service.</a:t>
            </a:r>
          </a:p>
          <a:p>
            <a:r>
              <a:rPr lang="en-US" altLang="ko-KR" b="1" dirty="0" smtClean="0"/>
              <a:t>The address of your </a:t>
            </a:r>
            <a:r>
              <a:rPr lang="en-US" altLang="ko-KR" b="1" dirty="0" err="1" smtClean="0"/>
              <a:t>Wordpress</a:t>
            </a:r>
            <a:r>
              <a:rPr lang="en-US" altLang="ko-KR" b="1" dirty="0" smtClean="0"/>
              <a:t> Web is </a:t>
            </a:r>
            <a:r>
              <a:rPr lang="en-US" altLang="ko-KR" b="1" dirty="0" smtClean="0">
                <a:hlinkClick r:id="rId7"/>
              </a:rPr>
              <a:t>http://your</a:t>
            </a:r>
            <a:r>
              <a:rPr lang="en-US" altLang="ko-KR" b="1" dirty="0" smtClean="0"/>
              <a:t> NUC1 IP: exposed port</a:t>
            </a:r>
          </a:p>
        </p:txBody>
      </p:sp>
      <p:sp>
        <p:nvSpPr>
          <p:cNvPr id="17" name="직사각형 16"/>
          <p:cNvSpPr/>
          <p:nvPr/>
        </p:nvSpPr>
        <p:spPr>
          <a:xfrm>
            <a:off x="166002" y="1334122"/>
            <a:ext cx="1084015" cy="369332"/>
          </a:xfrm>
          <a:prstGeom prst="rect">
            <a:avLst/>
          </a:prstGeom>
        </p:spPr>
        <p:txBody>
          <a:bodyPr wrap="none">
            <a:spAutoFit/>
          </a:bodyPr>
          <a:lstStyle/>
          <a:p>
            <a:r>
              <a:rPr lang="en-US" altLang="ko-KR" dirty="0"/>
              <a:t>For </a:t>
            </a:r>
            <a:r>
              <a:rPr lang="en-US" altLang="ko-KR" b="1" dirty="0" smtClean="0">
                <a:solidFill>
                  <a:srgbClr val="FF0000"/>
                </a:solidFill>
              </a:rPr>
              <a:t>NUC1</a:t>
            </a:r>
            <a:endParaRPr lang="ko-KR" altLang="en-US" dirty="0"/>
          </a:p>
        </p:txBody>
      </p:sp>
      <p:sp>
        <p:nvSpPr>
          <p:cNvPr id="18" name="직사각형 17"/>
          <p:cNvSpPr/>
          <p:nvPr/>
        </p:nvSpPr>
        <p:spPr>
          <a:xfrm>
            <a:off x="6652177" y="3283748"/>
            <a:ext cx="901208" cy="216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직사각형 13"/>
          <p:cNvSpPr/>
          <p:nvPr/>
        </p:nvSpPr>
        <p:spPr>
          <a:xfrm>
            <a:off x="4454058" y="5922263"/>
            <a:ext cx="3992780" cy="646331"/>
          </a:xfrm>
          <a:prstGeom prst="rect">
            <a:avLst/>
          </a:prstGeom>
        </p:spPr>
        <p:txBody>
          <a:bodyPr wrap="square">
            <a:spAutoFit/>
          </a:bodyPr>
          <a:lstStyle/>
          <a:p>
            <a:r>
              <a:rPr lang="en-US" altLang="ko-KR" dirty="0" smtClean="0"/>
              <a:t>Enter this address in your web browser:</a:t>
            </a:r>
          </a:p>
          <a:p>
            <a:r>
              <a:rPr lang="en-US" altLang="ko-KR" dirty="0" smtClean="0"/>
              <a:t>http</a:t>
            </a:r>
            <a:r>
              <a:rPr lang="en-US" altLang="ko-KR" dirty="0"/>
              <a:t>://</a:t>
            </a:r>
            <a:r>
              <a:rPr lang="en-US" altLang="ko-KR" b="1" dirty="0">
                <a:solidFill>
                  <a:srgbClr val="FF0000"/>
                </a:solidFill>
              </a:rPr>
              <a:t>your </a:t>
            </a:r>
            <a:r>
              <a:rPr lang="en-US" altLang="ko-KR" b="1" dirty="0" smtClean="0">
                <a:solidFill>
                  <a:srgbClr val="FF0000"/>
                </a:solidFill>
              </a:rPr>
              <a:t>NUC1 </a:t>
            </a:r>
            <a:r>
              <a:rPr lang="en-US" altLang="ko-KR" b="1" dirty="0" err="1" smtClean="0">
                <a:solidFill>
                  <a:srgbClr val="FF0000"/>
                </a:solidFill>
              </a:rPr>
              <a:t>IP</a:t>
            </a:r>
            <a:r>
              <a:rPr lang="en-US" altLang="ko-KR" b="1" dirty="0" err="1" smtClean="0"/>
              <a:t>:</a:t>
            </a:r>
            <a:r>
              <a:rPr lang="en-US" altLang="ko-KR" b="1" dirty="0" err="1" smtClean="0">
                <a:solidFill>
                  <a:schemeClr val="accent1">
                    <a:lumMod val="50000"/>
                  </a:schemeClr>
                </a:solidFill>
              </a:rPr>
              <a:t>exposed</a:t>
            </a:r>
            <a:r>
              <a:rPr lang="en-US" altLang="ko-KR" b="1" dirty="0" smtClean="0">
                <a:solidFill>
                  <a:schemeClr val="accent1">
                    <a:lumMod val="50000"/>
                  </a:schemeClr>
                </a:solidFill>
              </a:rPr>
              <a:t> port</a:t>
            </a:r>
          </a:p>
        </p:txBody>
      </p:sp>
    </p:spTree>
    <p:extLst>
      <p:ext uri="{BB962C8B-B14F-4D97-AF65-F5344CB8AC3E}">
        <p14:creationId xmlns:p14="http://schemas.microsoft.com/office/powerpoint/2010/main" val="187139803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모서리가 둥근 직사각형 76"/>
          <p:cNvSpPr/>
          <p:nvPr/>
        </p:nvSpPr>
        <p:spPr>
          <a:xfrm>
            <a:off x="4209157" y="1392017"/>
            <a:ext cx="3083327" cy="3047528"/>
          </a:xfrm>
          <a:prstGeom prst="roundRect">
            <a:avLst/>
          </a:prstGeom>
          <a:gradFill flip="none" rotWithShape="1">
            <a:gsLst>
              <a:gs pos="0">
                <a:schemeClr val="accent6">
                  <a:lumMod val="0"/>
                  <a:lumOff val="100000"/>
                </a:schemeClr>
              </a:gs>
              <a:gs pos="35000">
                <a:schemeClr val="accent6">
                  <a:lumMod val="0"/>
                  <a:lumOff val="100000"/>
                </a:schemeClr>
              </a:gs>
              <a:gs pos="100000">
                <a:schemeClr val="accent6">
                  <a:lumMod val="100000"/>
                </a:schemeClr>
              </a:gs>
            </a:gsLst>
            <a:path path="circle">
              <a:fillToRect l="50000" t="-80000" r="50000" b="180000"/>
            </a:path>
            <a:tileRect/>
          </a:gradFill>
          <a:ln w="508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kumimoji="0" lang="ko-KR" altLang="en-US" sz="1013">
              <a:solidFill>
                <a:prstClr val="white"/>
              </a:solidFill>
              <a:latin typeface="Comic Sans MS" panose="030F0702030302020204" pitchFamily="66" charset="0"/>
            </a:endParaRPr>
          </a:p>
        </p:txBody>
      </p:sp>
      <p:sp>
        <p:nvSpPr>
          <p:cNvPr id="76" name="굽은 화살표 75"/>
          <p:cNvSpPr/>
          <p:nvPr/>
        </p:nvSpPr>
        <p:spPr>
          <a:xfrm rot="16200000" flipV="1">
            <a:off x="4577622" y="2802245"/>
            <a:ext cx="4490647" cy="1412386"/>
          </a:xfrm>
          <a:prstGeom prst="bentArrow">
            <a:avLst>
              <a:gd name="adj1" fmla="val 22253"/>
              <a:gd name="adj2" fmla="val 21924"/>
              <a:gd name="adj3" fmla="val 20657"/>
              <a:gd name="adj4" fmla="val 40493"/>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Trebuchet MS" panose="020B0603020202020204"/>
              <a:ea typeface="HY그래픽M" panose="02030600000101010101" pitchFamily="18" charset="-127"/>
              <a:cs typeface="+mn-cs"/>
            </a:endParaRPr>
          </a:p>
        </p:txBody>
      </p:sp>
      <p:sp>
        <p:nvSpPr>
          <p:cNvPr id="5" name="제목 1"/>
          <p:cNvSpPr txBox="1">
            <a:spLocks/>
          </p:cNvSpPr>
          <p:nvPr/>
        </p:nvSpPr>
        <p:spPr>
          <a:xfrm>
            <a:off x="7461" y="8"/>
            <a:ext cx="9144000" cy="584775"/>
          </a:xfrm>
          <a:prstGeom prst="rect">
            <a:avLst/>
          </a:prstGeom>
          <a:noFill/>
        </p:spPr>
        <p:txBody>
          <a:bodyPr wrap="square" rtlCol="0">
            <a:spAutoFit/>
          </a:bodyPr>
          <a:lstStyle>
            <a:defPPr>
              <a:defRPr lang="ko-KR"/>
            </a:defPPr>
            <a:lvl1pPr>
              <a:defRPr sz="3200">
                <a:solidFill>
                  <a:srgbClr val="0070C0"/>
                </a:solidFill>
                <a:latin typeface="+mj-ea"/>
                <a:ea typeface="+mj-ea"/>
              </a:defRPr>
            </a:lvl1pPr>
          </a:lstStyle>
          <a:p>
            <a:r>
              <a:rPr lang="en-US" altLang="ko-KR" dirty="0" err="1" smtClean="0"/>
              <a:t>SmartX</a:t>
            </a:r>
            <a:r>
              <a:rPr lang="en-US" altLang="ko-KR" dirty="0" smtClean="0"/>
              <a:t> Labs #1/#5/#6: Relationship</a:t>
            </a:r>
            <a:endParaRPr lang="ko-KR" altLang="en-US" dirty="0"/>
          </a:p>
        </p:txBody>
      </p:sp>
      <p:pic>
        <p:nvPicPr>
          <p:cNvPr id="31" name="그림 30"/>
          <p:cNvPicPr>
            <a:picLocks noChangeAspect="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6809" r="9296"/>
          <a:stretch/>
        </p:blipFill>
        <p:spPr>
          <a:xfrm>
            <a:off x="1841681" y="4997258"/>
            <a:ext cx="1493670" cy="982016"/>
          </a:xfrm>
          <a:prstGeom prst="rect">
            <a:avLst/>
          </a:prstGeom>
        </p:spPr>
      </p:pic>
      <p:sp>
        <p:nvSpPr>
          <p:cNvPr id="32" name="직사각형 31"/>
          <p:cNvSpPr/>
          <p:nvPr/>
        </p:nvSpPr>
        <p:spPr>
          <a:xfrm flipV="1">
            <a:off x="1579161" y="6210351"/>
            <a:ext cx="5525898"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Trebuchet MS" panose="020B0603020202020204"/>
              <a:ea typeface="HY그래픽M" panose="02030600000101010101" pitchFamily="18" charset="-127"/>
              <a:cs typeface="+mn-cs"/>
            </a:endParaRPr>
          </a:p>
        </p:txBody>
      </p:sp>
      <p:sp>
        <p:nvSpPr>
          <p:cNvPr id="34" name="TextBox 33"/>
          <p:cNvSpPr txBox="1"/>
          <p:nvPr/>
        </p:nvSpPr>
        <p:spPr>
          <a:xfrm>
            <a:off x="1394196" y="4576570"/>
            <a:ext cx="2388637" cy="369332"/>
          </a:xfrm>
          <a:prstGeom prst="rect">
            <a:avLst/>
          </a:prstGeom>
          <a:noFill/>
        </p:spPr>
        <p:txBody>
          <a:bodyPr wrap="square" rtlCol="0">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1800" b="1" i="0" u="none" strike="noStrike" kern="1200" cap="none" spc="0" normalizeH="0" baseline="0" noProof="0" dirty="0">
                <a:ln>
                  <a:noFill/>
                </a:ln>
                <a:solidFill>
                  <a:prstClr val="black"/>
                </a:solidFill>
                <a:effectLst/>
                <a:uLnTx/>
                <a:uFillTx/>
                <a:latin typeface="Trebuchet MS" panose="020B0603020202020204"/>
                <a:ea typeface="HY그래픽M" panose="02030600000101010101" pitchFamily="18" charset="-127"/>
                <a:cs typeface="+mn-cs"/>
              </a:rPr>
              <a:t>Box Lab</a:t>
            </a:r>
          </a:p>
        </p:txBody>
      </p:sp>
      <p:sp>
        <p:nvSpPr>
          <p:cNvPr id="55" name="직사각형 54"/>
          <p:cNvSpPr/>
          <p:nvPr/>
        </p:nvSpPr>
        <p:spPr>
          <a:xfrm flipV="1">
            <a:off x="1579161" y="4439545"/>
            <a:ext cx="5525898"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Trebuchet MS" panose="020B0603020202020204"/>
              <a:ea typeface="HY그래픽M" panose="02030600000101010101" pitchFamily="18" charset="-127"/>
              <a:cs typeface="+mn-cs"/>
            </a:endParaRPr>
          </a:p>
        </p:txBody>
      </p:sp>
      <p:sp>
        <p:nvSpPr>
          <p:cNvPr id="71" name="직사각형 70"/>
          <p:cNvSpPr/>
          <p:nvPr/>
        </p:nvSpPr>
        <p:spPr>
          <a:xfrm>
            <a:off x="4893824" y="5547322"/>
            <a:ext cx="1437408" cy="381918"/>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350" b="0" i="0" u="none" strike="noStrike" kern="1200" cap="none" spc="0" normalizeH="0" baseline="0" noProof="0">
              <a:ln>
                <a:noFill/>
              </a:ln>
              <a:solidFill>
                <a:prstClr val="white"/>
              </a:solidFill>
              <a:effectLst/>
              <a:uLnTx/>
              <a:uFillTx/>
              <a:latin typeface="Comic Sans MS" panose="030F0702030302020204" pitchFamily="66" charset="0"/>
              <a:ea typeface="HY그래픽M" panose="02030600000101010101" pitchFamily="18" charset="-127"/>
              <a:cs typeface="+mn-cs"/>
            </a:endParaRPr>
          </a:p>
        </p:txBody>
      </p:sp>
      <p:pic>
        <p:nvPicPr>
          <p:cNvPr id="72" name="그림 7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80729" y="5597015"/>
            <a:ext cx="1111648" cy="285628"/>
          </a:xfrm>
          <a:prstGeom prst="rect">
            <a:avLst/>
          </a:prstGeom>
        </p:spPr>
      </p:pic>
      <p:sp>
        <p:nvSpPr>
          <p:cNvPr id="81" name="TextBox 80"/>
          <p:cNvSpPr txBox="1"/>
          <p:nvPr/>
        </p:nvSpPr>
        <p:spPr>
          <a:xfrm>
            <a:off x="1466166" y="2843447"/>
            <a:ext cx="2388637" cy="369332"/>
          </a:xfrm>
          <a:prstGeom prst="rect">
            <a:avLst/>
          </a:prstGeom>
          <a:noFill/>
        </p:spPr>
        <p:txBody>
          <a:bodyPr wrap="square" rtlCol="0">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1800" b="1" i="0" u="none" strike="noStrike" kern="1200" cap="none" spc="0" normalizeH="0" baseline="0" noProof="0" dirty="0" smtClean="0">
                <a:ln>
                  <a:noFill/>
                </a:ln>
                <a:solidFill>
                  <a:prstClr val="black"/>
                </a:solidFill>
                <a:effectLst/>
                <a:uLnTx/>
                <a:uFillTx/>
                <a:latin typeface="Trebuchet MS" panose="020B0603020202020204"/>
                <a:ea typeface="HY그래픽M" panose="02030600000101010101" pitchFamily="18" charset="-127"/>
                <a:cs typeface="+mn-cs"/>
              </a:rPr>
              <a:t>Cluster Lab</a:t>
            </a:r>
            <a:endParaRPr kumimoji="0" lang="en-US" altLang="ko-KR" sz="1800" b="1" i="0" u="none" strike="noStrike" kern="1200" cap="none" spc="0" normalizeH="0" baseline="0" noProof="0" dirty="0">
              <a:ln>
                <a:noFill/>
              </a:ln>
              <a:solidFill>
                <a:prstClr val="black"/>
              </a:solidFill>
              <a:effectLst/>
              <a:uLnTx/>
              <a:uFillTx/>
              <a:latin typeface="Trebuchet MS" panose="020B0603020202020204"/>
              <a:ea typeface="HY그래픽M" panose="02030600000101010101" pitchFamily="18" charset="-127"/>
              <a:cs typeface="+mn-cs"/>
            </a:endParaRPr>
          </a:p>
        </p:txBody>
      </p:sp>
      <p:sp>
        <p:nvSpPr>
          <p:cNvPr id="82" name="TextBox 81"/>
          <p:cNvSpPr txBox="1"/>
          <p:nvPr/>
        </p:nvSpPr>
        <p:spPr>
          <a:xfrm>
            <a:off x="1650434" y="1247634"/>
            <a:ext cx="2388637" cy="646331"/>
          </a:xfrm>
          <a:prstGeom prst="rect">
            <a:avLst/>
          </a:prstGeom>
          <a:noFill/>
        </p:spPr>
        <p:txBody>
          <a:bodyPr wrap="square" rtlCol="0">
            <a:spAutoFit/>
          </a:bodyPr>
          <a:lstStyle/>
          <a:p>
            <a:pPr lvl="0" algn="ctr">
              <a:defRPr/>
            </a:pPr>
            <a:r>
              <a:rPr lang="en-US" altLang="ko-KR" b="1" dirty="0">
                <a:solidFill>
                  <a:prstClr val="black"/>
                </a:solidFill>
                <a:latin typeface="Trebuchet MS" panose="020B0603020202020204"/>
                <a:ea typeface="HY그래픽M" panose="02030600000101010101" pitchFamily="18" charset="-127"/>
              </a:rPr>
              <a:t>Analytics Lab</a:t>
            </a:r>
          </a:p>
          <a:p>
            <a:pPr lvl="0" algn="ctr">
              <a:defRPr/>
            </a:pPr>
            <a:r>
              <a:rPr lang="en-US" altLang="ko-KR" b="1" dirty="0">
                <a:solidFill>
                  <a:prstClr val="black"/>
                </a:solidFill>
                <a:latin typeface="Trebuchet MS" panose="020B0603020202020204"/>
                <a:ea typeface="HY그래픽M" panose="02030600000101010101" pitchFamily="18" charset="-127"/>
              </a:rPr>
              <a:t>(Intelligence Lab)</a:t>
            </a:r>
          </a:p>
        </p:txBody>
      </p:sp>
      <p:grpSp>
        <p:nvGrpSpPr>
          <p:cNvPr id="22" name="그룹 21"/>
          <p:cNvGrpSpPr/>
          <p:nvPr/>
        </p:nvGrpSpPr>
        <p:grpSpPr>
          <a:xfrm>
            <a:off x="1540348" y="3200562"/>
            <a:ext cx="2598874" cy="1034727"/>
            <a:chOff x="2469769" y="4222801"/>
            <a:chExt cx="4542855" cy="1808712"/>
          </a:xfrm>
        </p:grpSpPr>
        <p:grpSp>
          <p:nvGrpSpPr>
            <p:cNvPr id="23" name="그룹 22"/>
            <p:cNvGrpSpPr/>
            <p:nvPr/>
          </p:nvGrpSpPr>
          <p:grpSpPr>
            <a:xfrm>
              <a:off x="2469769" y="4969282"/>
              <a:ext cx="1493670" cy="1062231"/>
              <a:chOff x="2098577" y="5250093"/>
              <a:chExt cx="1493670" cy="1062231"/>
            </a:xfrm>
          </p:grpSpPr>
          <p:pic>
            <p:nvPicPr>
              <p:cNvPr id="50" name="그림 49"/>
              <p:cNvPicPr>
                <a:picLocks noChangeAspect="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l="6809" r="9296"/>
              <a:stretch/>
            </p:blipFill>
            <p:spPr>
              <a:xfrm>
                <a:off x="2098577" y="5330308"/>
                <a:ext cx="1493670" cy="982016"/>
              </a:xfrm>
              <a:prstGeom prst="rect">
                <a:avLst/>
              </a:prstGeom>
            </p:spPr>
          </p:pic>
          <p:pic>
            <p:nvPicPr>
              <p:cNvPr id="51" name="Picture 2" descr="kubernetes logo pngì ëí ì´ë¯¸ì§ ê²ìê²°ê³¼"/>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492975" y="5250093"/>
                <a:ext cx="671684" cy="67168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4" name="그룹 23"/>
            <p:cNvGrpSpPr/>
            <p:nvPr/>
          </p:nvGrpSpPr>
          <p:grpSpPr>
            <a:xfrm>
              <a:off x="3936447" y="4222801"/>
              <a:ext cx="1493670" cy="1152783"/>
              <a:chOff x="3565255" y="4440241"/>
              <a:chExt cx="1493670" cy="1152783"/>
            </a:xfrm>
          </p:grpSpPr>
          <p:pic>
            <p:nvPicPr>
              <p:cNvPr id="44" name="그림 43"/>
              <p:cNvPicPr>
                <a:picLocks noChangeAspect="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l="6809" r="9296"/>
              <a:stretch/>
            </p:blipFill>
            <p:spPr>
              <a:xfrm>
                <a:off x="3565255" y="4611008"/>
                <a:ext cx="1493670" cy="982016"/>
              </a:xfrm>
              <a:prstGeom prst="rect">
                <a:avLst/>
              </a:prstGeom>
            </p:spPr>
          </p:pic>
          <p:pic>
            <p:nvPicPr>
              <p:cNvPr id="48" name="Picture 2" descr="kubernetes logo pngì ëí ì´ë¯¸ì§ ê²ìê²°ê³¼"/>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989988" y="4440241"/>
                <a:ext cx="671684" cy="67168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5" name="그룹 24"/>
            <p:cNvGrpSpPr/>
            <p:nvPr/>
          </p:nvGrpSpPr>
          <p:grpSpPr>
            <a:xfrm>
              <a:off x="5518954" y="4942327"/>
              <a:ext cx="1493670" cy="1062231"/>
              <a:chOff x="5147762" y="5223138"/>
              <a:chExt cx="1493670" cy="1062231"/>
            </a:xfrm>
          </p:grpSpPr>
          <p:pic>
            <p:nvPicPr>
              <p:cNvPr id="33" name="그림 32"/>
              <p:cNvPicPr>
                <a:picLocks noChangeAspect="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l="6809" r="9296"/>
              <a:stretch/>
            </p:blipFill>
            <p:spPr>
              <a:xfrm>
                <a:off x="5147762" y="5303353"/>
                <a:ext cx="1493670" cy="982016"/>
              </a:xfrm>
              <a:prstGeom prst="rect">
                <a:avLst/>
              </a:prstGeom>
            </p:spPr>
          </p:pic>
          <p:pic>
            <p:nvPicPr>
              <p:cNvPr id="35" name="Picture 2" descr="kubernetes logo pngì ëí ì´ë¯¸ì§ ê²ìê²°ê³¼"/>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542160" y="5223138"/>
                <a:ext cx="671684" cy="671684"/>
              </a:xfrm>
              <a:prstGeom prst="rect">
                <a:avLst/>
              </a:prstGeom>
              <a:noFill/>
              <a:extLst>
                <a:ext uri="{909E8E84-426E-40DD-AFC4-6F175D3DCCD1}">
                  <a14:hiddenFill xmlns:a14="http://schemas.microsoft.com/office/drawing/2010/main">
                    <a:solidFill>
                      <a:srgbClr val="FFFFFF"/>
                    </a:solidFill>
                  </a14:hiddenFill>
                </a:ext>
              </a:extLst>
            </p:spPr>
          </p:pic>
        </p:grpSp>
        <p:pic>
          <p:nvPicPr>
            <p:cNvPr id="26" name="Picture 4" descr="illustrations of network switchì ëí ì´ë¯¸ì§ ê²ìê²°ê³¼"/>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28691" b="34166"/>
            <a:stretch/>
          </p:blipFill>
          <p:spPr bwMode="auto">
            <a:xfrm>
              <a:off x="4111485" y="5558421"/>
              <a:ext cx="1165852" cy="466342"/>
            </a:xfrm>
            <a:prstGeom prst="rect">
              <a:avLst/>
            </a:prstGeom>
            <a:noFill/>
            <a:extLst>
              <a:ext uri="{909E8E84-426E-40DD-AFC4-6F175D3DCCD1}">
                <a14:hiddenFill xmlns:a14="http://schemas.microsoft.com/office/drawing/2010/main">
                  <a:solidFill>
                    <a:srgbClr val="FFFFFF"/>
                  </a:solidFill>
                </a14:hiddenFill>
              </a:ext>
            </a:extLst>
          </p:spPr>
        </p:pic>
        <p:cxnSp>
          <p:nvCxnSpPr>
            <p:cNvPr id="28" name="직선 연결선 27"/>
            <p:cNvCxnSpPr/>
            <p:nvPr/>
          </p:nvCxnSpPr>
          <p:spPr>
            <a:xfrm>
              <a:off x="3907968" y="5608856"/>
              <a:ext cx="356524" cy="181112"/>
            </a:xfrm>
            <a:prstGeom prst="line">
              <a:avLst/>
            </a:prstGeom>
            <a:ln w="381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 name="직선 연결선 28"/>
            <p:cNvCxnSpPr>
              <a:stCxn id="33" idx="1"/>
            </p:cNvCxnSpPr>
            <p:nvPr/>
          </p:nvCxnSpPr>
          <p:spPr>
            <a:xfrm flipH="1">
              <a:off x="5162267" y="5513550"/>
              <a:ext cx="356687" cy="276418"/>
            </a:xfrm>
            <a:prstGeom prst="line">
              <a:avLst/>
            </a:prstGeom>
            <a:ln w="381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0" name="직선 연결선 29"/>
            <p:cNvCxnSpPr>
              <a:endCxn id="26" idx="0"/>
            </p:cNvCxnSpPr>
            <p:nvPr/>
          </p:nvCxnSpPr>
          <p:spPr>
            <a:xfrm flipH="1">
              <a:off x="4694411" y="5109785"/>
              <a:ext cx="1" cy="448636"/>
            </a:xfrm>
            <a:prstGeom prst="line">
              <a:avLst/>
            </a:prstGeom>
            <a:ln w="381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4" name="그룹 3"/>
          <p:cNvGrpSpPr/>
          <p:nvPr/>
        </p:nvGrpSpPr>
        <p:grpSpPr>
          <a:xfrm>
            <a:off x="5122694" y="4788921"/>
            <a:ext cx="979668" cy="839460"/>
            <a:chOff x="4997591" y="4789850"/>
            <a:chExt cx="979668" cy="839460"/>
          </a:xfrm>
        </p:grpSpPr>
        <p:sp>
          <p:nvSpPr>
            <p:cNvPr id="63" name="정육면체 62"/>
            <p:cNvSpPr/>
            <p:nvPr/>
          </p:nvSpPr>
          <p:spPr>
            <a:xfrm>
              <a:off x="5080729" y="4789850"/>
              <a:ext cx="524693" cy="781415"/>
            </a:xfrm>
            <a:prstGeom prst="cube">
              <a:avLst/>
            </a:prstGeom>
            <a:solidFill>
              <a:schemeClr val="bg1"/>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800" b="0" i="0" u="none" strike="noStrike" kern="1200" cap="none" spc="0" normalizeH="0" baseline="0" noProof="0">
                <a:ln>
                  <a:noFill/>
                </a:ln>
                <a:solidFill>
                  <a:prstClr val="white"/>
                </a:solidFill>
                <a:effectLst/>
                <a:uLnTx/>
                <a:uFillTx/>
                <a:latin typeface="Comic Sans MS" panose="030F0702030302020204" pitchFamily="66" charset="0"/>
                <a:ea typeface="HY그래픽M" panose="02030600000101010101" pitchFamily="18" charset="-127"/>
                <a:cs typeface="+mn-cs"/>
              </a:endParaRPr>
            </a:p>
          </p:txBody>
        </p:sp>
        <p:sp>
          <p:nvSpPr>
            <p:cNvPr id="67" name="정육면체 66"/>
            <p:cNvSpPr/>
            <p:nvPr/>
          </p:nvSpPr>
          <p:spPr>
            <a:xfrm>
              <a:off x="5279531" y="4816773"/>
              <a:ext cx="524693" cy="781415"/>
            </a:xfrm>
            <a:prstGeom prst="cube">
              <a:avLst/>
            </a:prstGeom>
            <a:solidFill>
              <a:schemeClr val="bg1"/>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800" b="0" i="0" u="none" strike="noStrike" kern="1200" cap="none" spc="0" normalizeH="0" baseline="0" noProof="0">
                <a:ln>
                  <a:noFill/>
                </a:ln>
                <a:solidFill>
                  <a:prstClr val="white"/>
                </a:solidFill>
                <a:effectLst/>
                <a:uLnTx/>
                <a:uFillTx/>
                <a:latin typeface="Comic Sans MS" panose="030F0702030302020204" pitchFamily="66" charset="0"/>
                <a:ea typeface="HY그래픽M" panose="02030600000101010101" pitchFamily="18" charset="-127"/>
                <a:cs typeface="+mn-cs"/>
              </a:endParaRPr>
            </a:p>
          </p:txBody>
        </p:sp>
        <p:sp>
          <p:nvSpPr>
            <p:cNvPr id="73" name="정육면체 72"/>
            <p:cNvSpPr/>
            <p:nvPr/>
          </p:nvSpPr>
          <p:spPr>
            <a:xfrm>
              <a:off x="5452566" y="4847895"/>
              <a:ext cx="524693" cy="781415"/>
            </a:xfrm>
            <a:prstGeom prst="cube">
              <a:avLst/>
            </a:prstGeom>
            <a:solidFill>
              <a:schemeClr val="bg1"/>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800" b="0" i="0" u="none" strike="noStrike" kern="1200" cap="none" spc="0" normalizeH="0" baseline="0" noProof="0">
                <a:ln>
                  <a:noFill/>
                </a:ln>
                <a:solidFill>
                  <a:prstClr val="white"/>
                </a:solidFill>
                <a:effectLst/>
                <a:uLnTx/>
                <a:uFillTx/>
                <a:latin typeface="Comic Sans MS" panose="030F0702030302020204" pitchFamily="66" charset="0"/>
                <a:ea typeface="HY그래픽M" panose="02030600000101010101" pitchFamily="18" charset="-127"/>
                <a:cs typeface="+mn-cs"/>
              </a:endParaRPr>
            </a:p>
          </p:txBody>
        </p:sp>
        <p:pic>
          <p:nvPicPr>
            <p:cNvPr id="65" name="Picture 6" descr="http://blog.docker.com/wp-content/uploads/2013/08/KuDr42X_ITXghJhSInDZekNEF0jLt3NeVxtRye3tqco.png"/>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6114" t="9275" r="56524" b="11260"/>
            <a:stretch/>
          </p:blipFill>
          <p:spPr bwMode="auto">
            <a:xfrm>
              <a:off x="4997591" y="4823553"/>
              <a:ext cx="217809" cy="162828"/>
            </a:xfrm>
            <a:prstGeom prst="rect">
              <a:avLst/>
            </a:prstGeom>
            <a:noFill/>
            <a:ln w="12700">
              <a:noFill/>
            </a:ln>
            <a:extLst/>
          </p:spPr>
        </p:pic>
        <p:pic>
          <p:nvPicPr>
            <p:cNvPr id="69" name="Picture 6" descr="http://blog.docker.com/wp-content/uploads/2013/08/KuDr42X_ITXghJhSInDZekNEF0jLt3NeVxtRye3tqco.png"/>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6114" t="9275" r="56524" b="11260"/>
            <a:stretch/>
          </p:blipFill>
          <p:spPr bwMode="auto">
            <a:xfrm>
              <a:off x="5198800" y="4855098"/>
              <a:ext cx="217809" cy="162828"/>
            </a:xfrm>
            <a:prstGeom prst="rect">
              <a:avLst/>
            </a:prstGeom>
            <a:noFill/>
            <a:ln w="12700">
              <a:noFill/>
            </a:ln>
            <a:extLst/>
          </p:spPr>
        </p:pic>
        <p:pic>
          <p:nvPicPr>
            <p:cNvPr id="75" name="Picture 6" descr="http://blog.docker.com/wp-content/uploads/2013/08/KuDr42X_ITXghJhSInDZekNEF0jLt3NeVxtRye3tqco.png"/>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6114" t="9275" r="56524" b="11260"/>
            <a:stretch/>
          </p:blipFill>
          <p:spPr bwMode="auto">
            <a:xfrm>
              <a:off x="5393363" y="4883377"/>
              <a:ext cx="217809" cy="162828"/>
            </a:xfrm>
            <a:prstGeom prst="rect">
              <a:avLst/>
            </a:prstGeom>
            <a:noFill/>
            <a:ln w="12700">
              <a:noFill/>
            </a:ln>
            <a:extLst/>
          </p:spPr>
        </p:pic>
      </p:grpSp>
      <p:cxnSp>
        <p:nvCxnSpPr>
          <p:cNvPr id="6" name="직선 연결선 5"/>
          <p:cNvCxnSpPr/>
          <p:nvPr/>
        </p:nvCxnSpPr>
        <p:spPr>
          <a:xfrm>
            <a:off x="4139222" y="2857969"/>
            <a:ext cx="3167396" cy="0"/>
          </a:xfrm>
          <a:prstGeom prst="line">
            <a:avLst/>
          </a:prstGeom>
          <a:ln w="57150">
            <a:prstDash val="dash"/>
          </a:ln>
        </p:spPr>
        <p:style>
          <a:lnRef idx="1">
            <a:schemeClr val="accent1"/>
          </a:lnRef>
          <a:fillRef idx="0">
            <a:schemeClr val="accent1"/>
          </a:fillRef>
          <a:effectRef idx="0">
            <a:schemeClr val="accent1"/>
          </a:effectRef>
          <a:fontRef idx="minor">
            <a:schemeClr val="tx1"/>
          </a:fontRef>
        </p:style>
      </p:cxnSp>
      <p:pic>
        <p:nvPicPr>
          <p:cNvPr id="13" name="그림 12"/>
          <p:cNvPicPr>
            <a:picLocks noChangeAspect="1"/>
          </p:cNvPicPr>
          <p:nvPr/>
        </p:nvPicPr>
        <p:blipFill>
          <a:blip r:embed="rId8"/>
          <a:stretch>
            <a:fillRect/>
          </a:stretch>
        </p:blipFill>
        <p:spPr>
          <a:xfrm>
            <a:off x="4424750" y="1682782"/>
            <a:ext cx="2484459" cy="970749"/>
          </a:xfrm>
          <a:prstGeom prst="rect">
            <a:avLst/>
          </a:prstGeom>
        </p:spPr>
      </p:pic>
      <p:pic>
        <p:nvPicPr>
          <p:cNvPr id="21" name="그림 20"/>
          <p:cNvPicPr>
            <a:picLocks noChangeAspect="1"/>
          </p:cNvPicPr>
          <p:nvPr/>
        </p:nvPicPr>
        <p:blipFill>
          <a:blip r:embed="rId9"/>
          <a:stretch>
            <a:fillRect/>
          </a:stretch>
        </p:blipFill>
        <p:spPr>
          <a:xfrm>
            <a:off x="4227913" y="3227393"/>
            <a:ext cx="2852969" cy="956215"/>
          </a:xfrm>
          <a:prstGeom prst="rect">
            <a:avLst/>
          </a:prstGeom>
        </p:spPr>
      </p:pic>
    </p:spTree>
    <p:extLst>
      <p:ext uri="{BB962C8B-B14F-4D97-AF65-F5344CB8AC3E}">
        <p14:creationId xmlns:p14="http://schemas.microsoft.com/office/powerpoint/2010/main" val="423302901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ê´ë ¨ ì´ë¯¸ì§"/>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72150" y="3105151"/>
            <a:ext cx="3276600" cy="327660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2021591" y="332719"/>
            <a:ext cx="5100820" cy="1862048"/>
          </a:xfrm>
          <a:prstGeom prst="rect">
            <a:avLst/>
          </a:prstGeom>
          <a:noFill/>
        </p:spPr>
        <p:txBody>
          <a:bodyPr wrap="none">
            <a:spAutoFit/>
          </a:bodyPr>
          <a:lstStyle/>
          <a:p>
            <a:pPr lvl="0" algn="ctr"/>
            <a:r>
              <a:rPr lang="en-US" altLang="ko-KR" sz="11500" b="1" dirty="0"/>
              <a:t>Review</a:t>
            </a:r>
          </a:p>
        </p:txBody>
      </p:sp>
      <p:pic>
        <p:nvPicPr>
          <p:cNvPr id="6" name="Picture 4" descr="https://img1.daumcdn.net/thumb/R720x0.q80/?scode=mtistory&amp;fname=http%3A%2F%2Fcfile1.uf.tistory.com%2Fimage%2F026CA04851862D8A02D79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68865" y="3532187"/>
            <a:ext cx="2801938" cy="280193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https://img1.daumcdn.net/thumb/R720x0.q80/?scode=mtistory&amp;fname=http%3A%2F%2Fcfile7.uf.tistory.com%2Fimage%2F254D514851862D9330D90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4751" y="2865530"/>
            <a:ext cx="3552823" cy="35528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481164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7460" y="8"/>
            <a:ext cx="3122601" cy="584775"/>
          </a:xfrm>
          <a:prstGeom prst="rect">
            <a:avLst/>
          </a:prstGeom>
          <a:noFill/>
        </p:spPr>
        <p:txBody>
          <a:bodyPr wrap="square" rtlCol="0">
            <a:spAutoFit/>
          </a:bodyPr>
          <a:lstStyle>
            <a:defPPr>
              <a:defRPr lang="ko-KR"/>
            </a:defPPr>
            <a:lvl1pPr>
              <a:defRPr sz="3200">
                <a:solidFill>
                  <a:srgbClr val="0070C0"/>
                </a:solidFill>
                <a:latin typeface="+mn-ea"/>
              </a:defRPr>
            </a:lvl1pPr>
          </a:lstStyle>
          <a:p>
            <a:r>
              <a:rPr lang="en-US" altLang="ko-KR" dirty="0" smtClean="0"/>
              <a:t>Lab Summary</a:t>
            </a:r>
            <a:endParaRPr lang="en-US" altLang="ko-KR" dirty="0"/>
          </a:p>
        </p:txBody>
      </p:sp>
      <p:sp>
        <p:nvSpPr>
          <p:cNvPr id="5" name="TextBox 4"/>
          <p:cNvSpPr txBox="1"/>
          <p:nvPr/>
        </p:nvSpPr>
        <p:spPr>
          <a:xfrm>
            <a:off x="202223" y="949851"/>
            <a:ext cx="8669215" cy="5509200"/>
          </a:xfrm>
          <a:prstGeom prst="rect">
            <a:avLst/>
          </a:prstGeom>
          <a:noFill/>
        </p:spPr>
        <p:txBody>
          <a:bodyPr wrap="square" rtlCol="0">
            <a:spAutoFit/>
          </a:bodyPr>
          <a:lstStyle/>
          <a:p>
            <a:pPr algn="ctr"/>
            <a:r>
              <a:rPr lang="en-US" altLang="ko-KR" sz="3200" dirty="0"/>
              <a:t>With </a:t>
            </a:r>
            <a:r>
              <a:rPr lang="en-US" altLang="ko-KR" sz="3200" dirty="0" smtClean="0"/>
              <a:t>Cluster Lab</a:t>
            </a:r>
            <a:r>
              <a:rPr lang="en-US" altLang="ko-KR" sz="3200" dirty="0"/>
              <a:t>, you have experimented </a:t>
            </a:r>
            <a:endParaRPr lang="en-US" altLang="ko-KR" sz="3200" dirty="0" smtClean="0"/>
          </a:p>
          <a:p>
            <a:pPr algn="ctr"/>
            <a:endParaRPr lang="en-US" altLang="ko-KR" sz="3200" dirty="0"/>
          </a:p>
          <a:p>
            <a:pPr marL="514350" indent="-514350">
              <a:buAutoNum type="arabicPeriod"/>
            </a:pPr>
            <a:r>
              <a:rPr lang="en-US" altLang="ko-KR" sz="3200" dirty="0"/>
              <a:t>How to physically connect </a:t>
            </a:r>
            <a:r>
              <a:rPr lang="en-US" altLang="ko-KR" sz="3200" dirty="0" smtClean="0"/>
              <a:t>multiple NUCs with a switch </a:t>
            </a:r>
            <a:r>
              <a:rPr lang="en-US" altLang="ko-KR" sz="3200" dirty="0"/>
              <a:t>to </a:t>
            </a:r>
            <a:r>
              <a:rPr lang="en-US" altLang="ko-KR" sz="3200" dirty="0" smtClean="0"/>
              <a:t>create the targeted physical cluster?</a:t>
            </a:r>
            <a:endParaRPr lang="en-US" altLang="ko-KR" sz="3200" dirty="0"/>
          </a:p>
          <a:p>
            <a:pPr marL="514350" indent="-514350">
              <a:buAutoNum type="arabicPeriod"/>
            </a:pPr>
            <a:r>
              <a:rPr lang="en-US" altLang="ko-KR" sz="3200" dirty="0"/>
              <a:t>How to </a:t>
            </a:r>
            <a:r>
              <a:rPr lang="en-US" altLang="ko-KR" sz="3200" dirty="0" smtClean="0"/>
              <a:t>install (deploy) </a:t>
            </a:r>
            <a:r>
              <a:rPr lang="en-US" altLang="ko-KR" sz="3200" dirty="0"/>
              <a:t>and configure </a:t>
            </a:r>
            <a:r>
              <a:rPr lang="en-US" altLang="ko-KR" sz="3200" dirty="0" smtClean="0"/>
              <a:t>container-orchestrated software functions to enable the desired cluster role (e.g., HPC, HPDA, ML/DL, …)</a:t>
            </a:r>
            <a:endParaRPr lang="en-US" altLang="ko-KR" sz="3200" dirty="0"/>
          </a:p>
          <a:p>
            <a:pPr marL="514350" indent="-514350">
              <a:buAutoNum type="arabicPeriod"/>
            </a:pPr>
            <a:endParaRPr lang="en-US" altLang="ko-KR" sz="3200" dirty="0"/>
          </a:p>
          <a:p>
            <a:pPr marL="514350" indent="-514350">
              <a:buAutoNum type="arabicPeriod"/>
            </a:pPr>
            <a:r>
              <a:rPr lang="en-US" altLang="ko-KR" sz="3200" dirty="0" smtClean="0"/>
              <a:t>Understanding how container orchestration is working: Can </a:t>
            </a:r>
            <a:r>
              <a:rPr lang="en-US" altLang="ko-KR" sz="3200" dirty="0"/>
              <a:t>you distinguish </a:t>
            </a:r>
            <a:r>
              <a:rPr lang="en-US" altLang="ko-KR" sz="3200" dirty="0" smtClean="0"/>
              <a:t>Kubernetes </a:t>
            </a:r>
            <a:r>
              <a:rPr lang="en-US" altLang="ko-KR" sz="3200" dirty="0"/>
              <a:t>master </a:t>
            </a:r>
            <a:r>
              <a:rPr lang="en-US" altLang="ko-KR" sz="3200" dirty="0" smtClean="0"/>
              <a:t>from Kubernetes </a:t>
            </a:r>
            <a:r>
              <a:rPr lang="en-US" altLang="ko-KR" sz="3200" dirty="0"/>
              <a:t>nodes</a:t>
            </a:r>
            <a:r>
              <a:rPr lang="en-US" altLang="ko-KR" sz="3200" dirty="0" smtClean="0"/>
              <a:t>?</a:t>
            </a:r>
            <a:endParaRPr lang="en-US" altLang="ko-KR" sz="3200" dirty="0"/>
          </a:p>
        </p:txBody>
      </p:sp>
    </p:spTree>
    <p:extLst>
      <p:ext uri="{BB962C8B-B14F-4D97-AF65-F5344CB8AC3E}">
        <p14:creationId xmlns:p14="http://schemas.microsoft.com/office/powerpoint/2010/main" val="27563184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직사각형 4">
            <a:extLst>
              <a:ext uri="{FF2B5EF4-FFF2-40B4-BE49-F238E27FC236}">
                <a16:creationId xmlns:a16="http://schemas.microsoft.com/office/drawing/2014/main" id="{E57C59D9-3F5C-AB45-93CC-B41B3F0F1124}"/>
              </a:ext>
            </a:extLst>
          </p:cNvPr>
          <p:cNvSpPr/>
          <p:nvPr/>
        </p:nvSpPr>
        <p:spPr>
          <a:xfrm>
            <a:off x="493777" y="1198914"/>
            <a:ext cx="8092440" cy="1177247"/>
          </a:xfrm>
          <a:prstGeom prst="rect">
            <a:avLst/>
          </a:prstGeom>
          <a:noFill/>
        </p:spPr>
        <p:txBody>
          <a:bodyPr wrap="square" lIns="68580" tIns="34291" rIns="68580" bIns="34291">
            <a:spAutoFit/>
          </a:bodyPr>
          <a:lstStyle/>
          <a:p>
            <a:pPr algn="ctr"/>
            <a:r>
              <a:rPr lang="en-US" altLang="ko-KR" sz="3600" dirty="0">
                <a:ln w="0"/>
                <a:effectLst>
                  <a:outerShdw blurRad="50800" dist="38100" dir="2700000" algn="tl" rotWithShape="0">
                    <a:prstClr val="black">
                      <a:alpha val="40000"/>
                    </a:prstClr>
                  </a:outerShdw>
                </a:effectLst>
                <a:latin typeface="Arial" panose="020B0604020202020204" pitchFamily="34" charset="0"/>
                <a:cs typeface="Arial" panose="020B0604020202020204" pitchFamily="34" charset="0"/>
              </a:rPr>
              <a:t>Thank You for Your Attention</a:t>
            </a:r>
          </a:p>
          <a:p>
            <a:pPr algn="ctr"/>
            <a:r>
              <a:rPr lang="en-US" altLang="ko-KR" sz="3600" dirty="0">
                <a:ln w="0"/>
                <a:effectLst>
                  <a:outerShdw blurRad="50800" dist="38100" dir="2700000" algn="tl" rotWithShape="0">
                    <a:prstClr val="black">
                      <a:alpha val="40000"/>
                    </a:prstClr>
                  </a:outerShdw>
                </a:effectLst>
                <a:latin typeface="Arial" panose="020B0604020202020204" pitchFamily="34" charset="0"/>
                <a:cs typeface="Arial" panose="020B0604020202020204" pitchFamily="34" charset="0"/>
              </a:rPr>
              <a:t>Any Questions?</a:t>
            </a:r>
            <a:endParaRPr lang="ko-KR" altLang="en-US" sz="3600" dirty="0">
              <a:ln w="0"/>
              <a:effectLst>
                <a:outerShdw blurRad="50800" dist="38100" dir="2700000" algn="tl" rotWithShape="0">
                  <a:prstClr val="black">
                    <a:alpha val="40000"/>
                  </a:prstClr>
                </a:outerShdw>
              </a:effectLst>
              <a:latin typeface="Arial" panose="020B0604020202020204" pitchFamily="34" charset="0"/>
              <a:cs typeface="Arial" panose="020B0604020202020204" pitchFamily="34" charset="0"/>
            </a:endParaRPr>
          </a:p>
        </p:txBody>
      </p:sp>
      <p:sp>
        <p:nvSpPr>
          <p:cNvPr id="6" name="직사각형 5">
            <a:extLst>
              <a:ext uri="{FF2B5EF4-FFF2-40B4-BE49-F238E27FC236}">
                <a16:creationId xmlns:a16="http://schemas.microsoft.com/office/drawing/2014/main" id="{AEED2CD4-54DE-1146-8F6B-8CDF80ED0B87}"/>
              </a:ext>
            </a:extLst>
          </p:cNvPr>
          <p:cNvSpPr/>
          <p:nvPr/>
        </p:nvSpPr>
        <p:spPr>
          <a:xfrm>
            <a:off x="4987186" y="4141422"/>
            <a:ext cx="3350918" cy="623250"/>
          </a:xfrm>
          <a:prstGeom prst="rect">
            <a:avLst/>
          </a:prstGeom>
          <a:noFill/>
        </p:spPr>
        <p:txBody>
          <a:bodyPr wrap="none" lIns="68580" tIns="34291" rIns="68580" bIns="34291">
            <a:spAutoFit/>
          </a:bodyPr>
          <a:lstStyle/>
          <a:p>
            <a:pPr algn="ctr"/>
            <a:r>
              <a:rPr lang="en-US" altLang="ko-KR" sz="3600" dirty="0">
                <a:ln w="0"/>
                <a:effectLst>
                  <a:outerShdw blurRad="50800" dist="38100" dir="2700000" algn="tl" rotWithShape="0">
                    <a:prstClr val="black">
                      <a:alpha val="40000"/>
                    </a:prstClr>
                  </a:outerShdw>
                </a:effectLst>
                <a:latin typeface="Arial" panose="020B0604020202020204" pitchFamily="34" charset="0"/>
                <a:cs typeface="Arial" panose="020B0604020202020204" pitchFamily="34" charset="0"/>
              </a:rPr>
              <a:t>mini@smartx.kr</a:t>
            </a:r>
            <a:endParaRPr lang="ko-KR" altLang="en-US" sz="3600" dirty="0">
              <a:ln w="0"/>
              <a:effectLst>
                <a:outerShdw blurRad="50800" dist="38100" dir="2700000" algn="tl" rotWithShape="0">
                  <a:prstClr val="black">
                    <a:alpha val="40000"/>
                  </a:prstClr>
                </a:outerShdw>
              </a:effectLst>
              <a:latin typeface="Arial" panose="020B0604020202020204" pitchFamily="34" charset="0"/>
              <a:cs typeface="Arial" panose="020B0604020202020204" pitchFamily="34" charset="0"/>
            </a:endParaRPr>
          </a:p>
        </p:txBody>
      </p:sp>
      <p:pic>
        <p:nvPicPr>
          <p:cNvPr id="8" name="Picture 2">
            <a:extLst>
              <a:ext uri="{FF2B5EF4-FFF2-40B4-BE49-F238E27FC236}">
                <a16:creationId xmlns:a16="http://schemas.microsoft.com/office/drawing/2014/main" id="{967EB9A5-3234-F94A-B2FD-ED5A281E315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49507" y="2904185"/>
            <a:ext cx="3315788" cy="3351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8544678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ê´ë ¨ ì´ë¯¸ì§"/>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72150" y="3105151"/>
            <a:ext cx="3276600" cy="327660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2023452" y="332719"/>
            <a:ext cx="5097101" cy="1862048"/>
          </a:xfrm>
          <a:prstGeom prst="rect">
            <a:avLst/>
          </a:prstGeom>
          <a:noFill/>
        </p:spPr>
        <p:txBody>
          <a:bodyPr wrap="none">
            <a:spAutoFit/>
          </a:bodyPr>
          <a:lstStyle/>
          <a:p>
            <a:pPr lvl="0" algn="ctr"/>
            <a:r>
              <a:rPr lang="en-US" altLang="ko-KR" sz="11500" b="1" dirty="0"/>
              <a:t>Theory</a:t>
            </a:r>
          </a:p>
        </p:txBody>
      </p:sp>
      <p:pic>
        <p:nvPicPr>
          <p:cNvPr id="6" name="Picture 4" descr="https://img1.daumcdn.net/thumb/R720x0.q80/?scode=mtistory&amp;fname=http%3A%2F%2Fcfile1.uf.tistory.com%2Fimage%2F026CA04851862D8A02D79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68865" y="3532187"/>
            <a:ext cx="2801938" cy="280193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https://img1.daumcdn.net/thumb/R720x0.q80/?scode=mtistory&amp;fname=http%3A%2F%2Fcfile7.uf.tistory.com%2Fimage%2F254D514851862D9330D90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4751" y="2865530"/>
            <a:ext cx="3552823" cy="35528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093544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타원 2"/>
          <p:cNvSpPr/>
          <p:nvPr/>
        </p:nvSpPr>
        <p:spPr>
          <a:xfrm rot="2534243">
            <a:off x="3962543" y="1357109"/>
            <a:ext cx="5563451" cy="3310198"/>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제목 1"/>
          <p:cNvSpPr>
            <a:spLocks noGrp="1"/>
          </p:cNvSpPr>
          <p:nvPr>
            <p:ph type="title"/>
          </p:nvPr>
        </p:nvSpPr>
        <p:spPr>
          <a:xfrm>
            <a:off x="0" y="-2242"/>
            <a:ext cx="6880360" cy="1146685"/>
          </a:xfrm>
        </p:spPr>
        <p:txBody>
          <a:bodyPr>
            <a:noAutofit/>
          </a:bodyPr>
          <a:lstStyle/>
          <a:p>
            <a:r>
              <a:rPr lang="en-US" altLang="ko-KR" sz="4000" dirty="0" err="1" smtClean="0">
                <a:latin typeface="Times New Roman" panose="02020603050405020304" pitchFamily="18" charset="0"/>
                <a:cs typeface="Times New Roman" panose="02020603050405020304" pitchFamily="18" charset="0"/>
              </a:rPr>
              <a:t>SmartX</a:t>
            </a:r>
            <a:r>
              <a:rPr lang="en-US" altLang="ko-KR" sz="4000" dirty="0" smtClean="0">
                <a:latin typeface="Times New Roman" panose="02020603050405020304" pitchFamily="18" charset="0"/>
                <a:cs typeface="Times New Roman" panose="02020603050405020304" pitchFamily="18" charset="0"/>
              </a:rPr>
              <a:t> Cluster: Inter-connected </a:t>
            </a:r>
            <a:r>
              <a:rPr lang="en-US" altLang="ko-KR" sz="4000" dirty="0" err="1" smtClean="0">
                <a:latin typeface="Times New Roman" panose="02020603050405020304" pitchFamily="18" charset="0"/>
                <a:cs typeface="Times New Roman" panose="02020603050405020304" pitchFamily="18" charset="0"/>
              </a:rPr>
              <a:t>SmartX</a:t>
            </a:r>
            <a:r>
              <a:rPr lang="en-US" altLang="ko-KR" sz="4000" dirty="0" smtClean="0">
                <a:latin typeface="Times New Roman" panose="02020603050405020304" pitchFamily="18" charset="0"/>
                <a:cs typeface="Times New Roman" panose="02020603050405020304" pitchFamily="18" charset="0"/>
              </a:rPr>
              <a:t> Boxes</a:t>
            </a:r>
            <a:endParaRPr lang="ko-KR" altLang="en-US" sz="4000" dirty="0">
              <a:latin typeface="Times New Roman" panose="02020603050405020304" pitchFamily="18" charset="0"/>
              <a:cs typeface="Times New Roman" panose="02020603050405020304" pitchFamily="18" charset="0"/>
            </a:endParaRPr>
          </a:p>
        </p:txBody>
      </p:sp>
      <p:pic>
        <p:nvPicPr>
          <p:cNvPr id="5" name="Picture 195" descr="OVS2.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553616" y="4254241"/>
            <a:ext cx="350837" cy="352425"/>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6" name="Picture 195" descr="OVS2.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520612" y="3847123"/>
            <a:ext cx="350837" cy="352425"/>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7" name="Picture 195" descr="OVS2.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904454" y="4477904"/>
            <a:ext cx="350837" cy="352425"/>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8" name="Picture 195" descr="OVS2.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904453" y="4086084"/>
            <a:ext cx="350837" cy="352425"/>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9" name="Rounded Rectangle 107"/>
          <p:cNvSpPr/>
          <p:nvPr/>
        </p:nvSpPr>
        <p:spPr bwMode="auto">
          <a:xfrm>
            <a:off x="6875629" y="1975571"/>
            <a:ext cx="268556" cy="242093"/>
          </a:xfrm>
          <a:prstGeom prst="roundRect">
            <a:avLst/>
          </a:prstGeom>
          <a:solidFill>
            <a:schemeClr val="accent2"/>
          </a:solidFill>
          <a:ln w="57150"/>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anchor="ctr"/>
          <a:lstStyle/>
          <a:p>
            <a:pPr algn="ctr">
              <a:defRPr/>
            </a:pPr>
            <a:endParaRPr lang="en-US" sz="1200" b="1" dirty="0">
              <a:solidFill>
                <a:schemeClr val="tx1"/>
              </a:solidFill>
            </a:endParaRPr>
          </a:p>
        </p:txBody>
      </p:sp>
      <p:sp>
        <p:nvSpPr>
          <p:cNvPr id="10" name="Rounded Rectangle 107"/>
          <p:cNvSpPr/>
          <p:nvPr/>
        </p:nvSpPr>
        <p:spPr bwMode="auto">
          <a:xfrm>
            <a:off x="7322254" y="1982409"/>
            <a:ext cx="268556" cy="242093"/>
          </a:xfrm>
          <a:prstGeom prst="roundRect">
            <a:avLst/>
          </a:prstGeom>
          <a:solidFill>
            <a:schemeClr val="accent2"/>
          </a:solidFill>
          <a:ln w="57150"/>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anchor="ctr"/>
          <a:lstStyle/>
          <a:p>
            <a:pPr algn="ctr">
              <a:defRPr/>
            </a:pPr>
            <a:endParaRPr lang="en-US" sz="1200" b="1" dirty="0">
              <a:solidFill>
                <a:schemeClr val="tx1"/>
              </a:solidFill>
            </a:endParaRPr>
          </a:p>
        </p:txBody>
      </p:sp>
      <p:sp>
        <p:nvSpPr>
          <p:cNvPr id="11" name="Rounded Rectangle 107"/>
          <p:cNvSpPr/>
          <p:nvPr/>
        </p:nvSpPr>
        <p:spPr bwMode="auto">
          <a:xfrm>
            <a:off x="6621686" y="2275543"/>
            <a:ext cx="268556" cy="242093"/>
          </a:xfrm>
          <a:prstGeom prst="roundRect">
            <a:avLst/>
          </a:prstGeom>
          <a:solidFill>
            <a:srgbClr val="92D050"/>
          </a:solidFill>
          <a:ln w="57150"/>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anchor="ctr"/>
          <a:lstStyle/>
          <a:p>
            <a:pPr algn="ctr">
              <a:defRPr/>
            </a:pPr>
            <a:endParaRPr lang="en-US" sz="1200" b="1" dirty="0">
              <a:solidFill>
                <a:schemeClr val="tx1"/>
              </a:solidFill>
            </a:endParaRPr>
          </a:p>
        </p:txBody>
      </p:sp>
      <p:sp>
        <p:nvSpPr>
          <p:cNvPr id="12" name="Rounded Rectangle 107"/>
          <p:cNvSpPr/>
          <p:nvPr/>
        </p:nvSpPr>
        <p:spPr bwMode="auto">
          <a:xfrm>
            <a:off x="7009907" y="2304288"/>
            <a:ext cx="268556" cy="242093"/>
          </a:xfrm>
          <a:prstGeom prst="roundRect">
            <a:avLst/>
          </a:prstGeom>
          <a:solidFill>
            <a:srgbClr val="92D050"/>
          </a:solidFill>
          <a:ln w="57150"/>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anchor="ctr"/>
          <a:lstStyle/>
          <a:p>
            <a:pPr algn="ctr">
              <a:defRPr/>
            </a:pPr>
            <a:endParaRPr lang="en-US" sz="1200" b="1" dirty="0">
              <a:solidFill>
                <a:schemeClr val="tx1"/>
              </a:solidFill>
            </a:endParaRPr>
          </a:p>
        </p:txBody>
      </p:sp>
      <p:grpSp>
        <p:nvGrpSpPr>
          <p:cNvPr id="13" name="그룹 12"/>
          <p:cNvGrpSpPr/>
          <p:nvPr/>
        </p:nvGrpSpPr>
        <p:grpSpPr>
          <a:xfrm>
            <a:off x="7519209" y="3160201"/>
            <a:ext cx="586558" cy="890318"/>
            <a:chOff x="1475447" y="4869160"/>
            <a:chExt cx="586558" cy="1059704"/>
          </a:xfrm>
        </p:grpSpPr>
        <p:sp>
          <p:nvSpPr>
            <p:cNvPr id="14" name="Rounded Rectangle 107"/>
            <p:cNvSpPr/>
            <p:nvPr/>
          </p:nvSpPr>
          <p:spPr bwMode="auto">
            <a:xfrm>
              <a:off x="1475447" y="5038546"/>
              <a:ext cx="268556" cy="242093"/>
            </a:xfrm>
            <a:prstGeom prst="roundRect">
              <a:avLst/>
            </a:prstGeom>
            <a:solidFill>
              <a:srgbClr val="FFFF00"/>
            </a:solidFill>
            <a:ln w="57150"/>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anchor="ctr"/>
            <a:lstStyle/>
            <a:p>
              <a:pPr algn="ctr">
                <a:defRPr/>
              </a:pPr>
              <a:endParaRPr lang="en-US" sz="1200" b="1" dirty="0">
                <a:solidFill>
                  <a:schemeClr val="tx1"/>
                </a:solidFill>
              </a:endParaRPr>
            </a:p>
          </p:txBody>
        </p:sp>
        <p:sp>
          <p:nvSpPr>
            <p:cNvPr id="15" name="Rounded Rectangle 107"/>
            <p:cNvSpPr/>
            <p:nvPr/>
          </p:nvSpPr>
          <p:spPr bwMode="auto">
            <a:xfrm>
              <a:off x="1783164" y="4869160"/>
              <a:ext cx="268556" cy="242093"/>
            </a:xfrm>
            <a:prstGeom prst="roundRect">
              <a:avLst/>
            </a:prstGeom>
            <a:solidFill>
              <a:srgbClr val="FFFF00"/>
            </a:solidFill>
            <a:ln w="57150"/>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anchor="ctr"/>
            <a:lstStyle/>
            <a:p>
              <a:pPr algn="ctr">
                <a:defRPr/>
              </a:pPr>
              <a:endParaRPr lang="en-US" sz="1200" b="1" dirty="0">
                <a:solidFill>
                  <a:schemeClr val="tx1"/>
                </a:solidFill>
              </a:endParaRPr>
            </a:p>
          </p:txBody>
        </p:sp>
        <p:sp>
          <p:nvSpPr>
            <p:cNvPr id="16" name="Rounded Rectangle 107"/>
            <p:cNvSpPr/>
            <p:nvPr/>
          </p:nvSpPr>
          <p:spPr bwMode="auto">
            <a:xfrm>
              <a:off x="1475447" y="5374700"/>
              <a:ext cx="268556" cy="242093"/>
            </a:xfrm>
            <a:prstGeom prst="roundRect">
              <a:avLst/>
            </a:prstGeom>
            <a:solidFill>
              <a:srgbClr val="FFFF00"/>
            </a:solidFill>
            <a:ln w="57150"/>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anchor="ctr"/>
            <a:lstStyle/>
            <a:p>
              <a:pPr algn="ctr">
                <a:defRPr/>
              </a:pPr>
              <a:endParaRPr lang="en-US" sz="1200" b="1" dirty="0">
                <a:solidFill>
                  <a:schemeClr val="tx1"/>
                </a:solidFill>
              </a:endParaRPr>
            </a:p>
          </p:txBody>
        </p:sp>
        <p:sp>
          <p:nvSpPr>
            <p:cNvPr id="17" name="Rounded Rectangle 107"/>
            <p:cNvSpPr/>
            <p:nvPr/>
          </p:nvSpPr>
          <p:spPr bwMode="auto">
            <a:xfrm>
              <a:off x="1793449" y="5195156"/>
              <a:ext cx="268556" cy="242093"/>
            </a:xfrm>
            <a:prstGeom prst="roundRect">
              <a:avLst/>
            </a:prstGeom>
            <a:solidFill>
              <a:srgbClr val="FFFF00"/>
            </a:solidFill>
            <a:ln w="57150"/>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anchor="ctr"/>
            <a:lstStyle/>
            <a:p>
              <a:pPr algn="ctr">
                <a:defRPr/>
              </a:pPr>
              <a:endParaRPr lang="en-US" sz="1200" b="1" dirty="0">
                <a:solidFill>
                  <a:schemeClr val="tx1"/>
                </a:solidFill>
              </a:endParaRPr>
            </a:p>
          </p:txBody>
        </p:sp>
        <p:sp>
          <p:nvSpPr>
            <p:cNvPr id="18" name="Rounded Rectangle 107"/>
            <p:cNvSpPr/>
            <p:nvPr/>
          </p:nvSpPr>
          <p:spPr bwMode="auto">
            <a:xfrm>
              <a:off x="1475447" y="5686771"/>
              <a:ext cx="268556" cy="242093"/>
            </a:xfrm>
            <a:prstGeom prst="roundRect">
              <a:avLst/>
            </a:prstGeom>
            <a:solidFill>
              <a:srgbClr val="FFFF00"/>
            </a:solidFill>
            <a:ln w="57150"/>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anchor="ctr"/>
            <a:lstStyle/>
            <a:p>
              <a:pPr algn="ctr">
                <a:defRPr/>
              </a:pPr>
              <a:endParaRPr lang="en-US" sz="1200" b="1" dirty="0">
                <a:solidFill>
                  <a:schemeClr val="tx1"/>
                </a:solidFill>
              </a:endParaRPr>
            </a:p>
          </p:txBody>
        </p:sp>
        <p:sp>
          <p:nvSpPr>
            <p:cNvPr id="19" name="Rounded Rectangle 107"/>
            <p:cNvSpPr/>
            <p:nvPr/>
          </p:nvSpPr>
          <p:spPr bwMode="auto">
            <a:xfrm>
              <a:off x="1783164" y="5515100"/>
              <a:ext cx="268556" cy="242093"/>
            </a:xfrm>
            <a:prstGeom prst="roundRect">
              <a:avLst/>
            </a:prstGeom>
            <a:solidFill>
              <a:srgbClr val="FFFF00"/>
            </a:solidFill>
            <a:ln w="57150"/>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anchor="ctr"/>
            <a:lstStyle/>
            <a:p>
              <a:pPr algn="ctr">
                <a:defRPr/>
              </a:pPr>
              <a:endParaRPr lang="en-US" sz="1200" b="1" dirty="0">
                <a:solidFill>
                  <a:schemeClr val="tx1"/>
                </a:solidFill>
              </a:endParaRPr>
            </a:p>
          </p:txBody>
        </p:sp>
      </p:grpSp>
      <p:sp>
        <p:nvSpPr>
          <p:cNvPr id="21" name="TextBox 20"/>
          <p:cNvSpPr txBox="1"/>
          <p:nvPr/>
        </p:nvSpPr>
        <p:spPr>
          <a:xfrm>
            <a:off x="5256167" y="2681869"/>
            <a:ext cx="2468946" cy="707886"/>
          </a:xfrm>
          <a:prstGeom prst="rect">
            <a:avLst/>
          </a:prstGeom>
          <a:noFill/>
        </p:spPr>
        <p:txBody>
          <a:bodyPr wrap="none" rtlCol="0">
            <a:spAutoFit/>
          </a:bodyPr>
          <a:lstStyle/>
          <a:p>
            <a:r>
              <a:rPr lang="en-US" altLang="ko-KR" sz="4000" dirty="0" smtClean="0">
                <a:solidFill>
                  <a:schemeClr val="tx1"/>
                </a:solidFill>
              </a:rPr>
              <a:t>Functions</a:t>
            </a:r>
            <a:endParaRPr lang="ko-KR" altLang="en-US" sz="4000" dirty="0">
              <a:solidFill>
                <a:schemeClr val="tx1"/>
              </a:solidFill>
            </a:endParaRPr>
          </a:p>
        </p:txBody>
      </p:sp>
      <p:grpSp>
        <p:nvGrpSpPr>
          <p:cNvPr id="23" name="그룹 22"/>
          <p:cNvGrpSpPr/>
          <p:nvPr/>
        </p:nvGrpSpPr>
        <p:grpSpPr>
          <a:xfrm>
            <a:off x="5140126" y="1629202"/>
            <a:ext cx="959800" cy="572340"/>
            <a:chOff x="6279179" y="2087103"/>
            <a:chExt cx="1813896" cy="620755"/>
          </a:xfrm>
        </p:grpSpPr>
        <p:sp>
          <p:nvSpPr>
            <p:cNvPr id="24" name="원통 23"/>
            <p:cNvSpPr/>
            <p:nvPr/>
          </p:nvSpPr>
          <p:spPr>
            <a:xfrm>
              <a:off x="6715863" y="2087103"/>
              <a:ext cx="790546" cy="275610"/>
            </a:xfrm>
            <a:prstGeom prst="can">
              <a:avLst>
                <a:gd name="adj" fmla="val 38567"/>
              </a:avLst>
            </a:prstGeom>
            <a:solidFill>
              <a:srgbClr val="0070C0"/>
            </a:solidFill>
            <a:ln w="9525" cap="flat" cmpd="sng" algn="ctr">
              <a:solidFill>
                <a:sysClr val="window" lastClr="FFFFFF"/>
              </a:solidFill>
              <a:prstDash val="solid"/>
            </a:ln>
            <a:effectLst>
              <a:outerShdw blurRad="50800" dist="38100" dir="2700000" algn="tl" rotWithShape="0">
                <a:prstClr val="black">
                  <a:alpha val="40000"/>
                </a:prstClr>
              </a:outerShdw>
            </a:effectLst>
          </p:spPr>
          <p:txBody>
            <a:bodyPr rtlCol="0" anchor="ctr"/>
            <a:lstStyle/>
            <a:p>
              <a:pPr algn="ctr" latinLnBrk="0">
                <a:defRPr/>
              </a:pPr>
              <a:endParaRPr lang="ko-KR" altLang="en-US" kern="0" smtClean="0">
                <a:solidFill>
                  <a:schemeClr val="tx1"/>
                </a:solidFill>
              </a:endParaRPr>
            </a:p>
          </p:txBody>
        </p:sp>
        <p:sp>
          <p:nvSpPr>
            <p:cNvPr id="25" name="원통 24"/>
            <p:cNvSpPr/>
            <p:nvPr/>
          </p:nvSpPr>
          <p:spPr>
            <a:xfrm>
              <a:off x="7302529" y="2432248"/>
              <a:ext cx="790546" cy="275610"/>
            </a:xfrm>
            <a:prstGeom prst="can">
              <a:avLst>
                <a:gd name="adj" fmla="val 38567"/>
              </a:avLst>
            </a:prstGeom>
            <a:solidFill>
              <a:srgbClr val="0070C0"/>
            </a:solidFill>
            <a:ln w="9525" cap="flat" cmpd="sng" algn="ctr">
              <a:solidFill>
                <a:sysClr val="window" lastClr="FFFFFF"/>
              </a:solidFill>
              <a:prstDash val="solid"/>
            </a:ln>
            <a:effectLst>
              <a:outerShdw blurRad="50800" dist="38100" dir="2700000" algn="tl" rotWithShape="0">
                <a:prstClr val="black">
                  <a:alpha val="40000"/>
                </a:prstClr>
              </a:outerShdw>
            </a:effectLst>
          </p:spPr>
          <p:txBody>
            <a:bodyPr rtlCol="0" anchor="ctr"/>
            <a:lstStyle/>
            <a:p>
              <a:pPr algn="ctr" latinLnBrk="0">
                <a:defRPr/>
              </a:pPr>
              <a:endParaRPr lang="ko-KR" altLang="en-US" kern="0" smtClean="0">
                <a:solidFill>
                  <a:schemeClr val="tx1"/>
                </a:solidFill>
              </a:endParaRPr>
            </a:p>
          </p:txBody>
        </p:sp>
        <p:sp>
          <p:nvSpPr>
            <p:cNvPr id="26" name="원통 25"/>
            <p:cNvSpPr/>
            <p:nvPr/>
          </p:nvSpPr>
          <p:spPr>
            <a:xfrm>
              <a:off x="6279179" y="2405768"/>
              <a:ext cx="790546" cy="275610"/>
            </a:xfrm>
            <a:prstGeom prst="can">
              <a:avLst>
                <a:gd name="adj" fmla="val 38567"/>
              </a:avLst>
            </a:prstGeom>
            <a:solidFill>
              <a:srgbClr val="0070C0"/>
            </a:solidFill>
            <a:ln w="9525" cap="flat" cmpd="sng" algn="ctr">
              <a:solidFill>
                <a:sysClr val="window" lastClr="FFFFFF"/>
              </a:solidFill>
              <a:prstDash val="solid"/>
            </a:ln>
            <a:effectLst>
              <a:outerShdw blurRad="50800" dist="38100" dir="2700000" algn="tl" rotWithShape="0">
                <a:prstClr val="black">
                  <a:alpha val="40000"/>
                </a:prstClr>
              </a:outerShdw>
            </a:effectLst>
          </p:spPr>
          <p:txBody>
            <a:bodyPr rtlCol="0" anchor="ctr"/>
            <a:lstStyle/>
            <a:p>
              <a:pPr algn="ctr" latinLnBrk="0">
                <a:defRPr/>
              </a:pPr>
              <a:endParaRPr lang="ko-KR" altLang="en-US" kern="0" smtClean="0">
                <a:solidFill>
                  <a:schemeClr val="tx1"/>
                </a:solidFill>
              </a:endParaRPr>
            </a:p>
          </p:txBody>
        </p:sp>
      </p:grpSp>
      <p:cxnSp>
        <p:nvCxnSpPr>
          <p:cNvPr id="31" name="직선 연결선 30"/>
          <p:cNvCxnSpPr/>
          <p:nvPr/>
        </p:nvCxnSpPr>
        <p:spPr>
          <a:xfrm>
            <a:off x="3481719" y="1724127"/>
            <a:ext cx="3008921" cy="4364321"/>
          </a:xfrm>
          <a:prstGeom prst="line">
            <a:avLst/>
          </a:prstGeom>
          <a:ln w="57150">
            <a:prstDash val="dash"/>
          </a:ln>
        </p:spPr>
        <p:style>
          <a:lnRef idx="1">
            <a:schemeClr val="accent1"/>
          </a:lnRef>
          <a:fillRef idx="0">
            <a:schemeClr val="accent1"/>
          </a:fillRef>
          <a:effectRef idx="0">
            <a:schemeClr val="accent1"/>
          </a:effectRef>
          <a:fontRef idx="minor">
            <a:schemeClr val="tx1"/>
          </a:fontRef>
        </p:style>
      </p:cxnSp>
      <p:sp>
        <p:nvSpPr>
          <p:cNvPr id="29" name="순서도: 준비 28"/>
          <p:cNvSpPr/>
          <p:nvPr/>
        </p:nvSpPr>
        <p:spPr>
          <a:xfrm>
            <a:off x="445751" y="3290886"/>
            <a:ext cx="4222219" cy="3267634"/>
          </a:xfrm>
          <a:prstGeom prst="flowChartPreparation">
            <a:avLst/>
          </a:prstGeom>
          <a:noFill/>
          <a:ln w="5715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pic>
        <p:nvPicPr>
          <p:cNvPr id="1028" name="Picture 4" descr="switch icon pngì ëí ì´ë¯¸ì§ ê²ìê²°ê³¼"/>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04540" y="4435125"/>
            <a:ext cx="1004412" cy="1004410"/>
          </a:xfrm>
          <a:prstGeom prst="rect">
            <a:avLst/>
          </a:prstGeom>
          <a:noFill/>
          <a:extLst>
            <a:ext uri="{909E8E84-426E-40DD-AFC4-6F175D3DCCD1}">
              <a14:hiddenFill xmlns:a14="http://schemas.microsoft.com/office/drawing/2010/main">
                <a:solidFill>
                  <a:srgbClr val="FFFFFF"/>
                </a:solidFill>
              </a14:hiddenFill>
            </a:ext>
          </a:extLst>
        </p:spPr>
      </p:pic>
      <p:grpSp>
        <p:nvGrpSpPr>
          <p:cNvPr id="2" name="그룹 1"/>
          <p:cNvGrpSpPr/>
          <p:nvPr/>
        </p:nvGrpSpPr>
        <p:grpSpPr>
          <a:xfrm>
            <a:off x="1044743" y="3385966"/>
            <a:ext cx="3104034" cy="2835455"/>
            <a:chOff x="1045750" y="3448824"/>
            <a:chExt cx="3104034" cy="2835455"/>
          </a:xfrm>
        </p:grpSpPr>
        <p:grpSp>
          <p:nvGrpSpPr>
            <p:cNvPr id="47" name="그룹 46"/>
            <p:cNvGrpSpPr/>
            <p:nvPr/>
          </p:nvGrpSpPr>
          <p:grpSpPr>
            <a:xfrm>
              <a:off x="1045750" y="4876234"/>
              <a:ext cx="1499014" cy="1406051"/>
              <a:chOff x="330809" y="4952048"/>
              <a:chExt cx="1204335" cy="1129647"/>
            </a:xfrm>
          </p:grpSpPr>
          <p:sp>
            <p:nvSpPr>
              <p:cNvPr id="20" name="TextBox 19"/>
              <p:cNvSpPr txBox="1"/>
              <p:nvPr/>
            </p:nvSpPr>
            <p:spPr>
              <a:xfrm>
                <a:off x="894841" y="5589505"/>
                <a:ext cx="640303" cy="461665"/>
              </a:xfrm>
              <a:prstGeom prst="rect">
                <a:avLst/>
              </a:prstGeom>
              <a:noFill/>
            </p:spPr>
            <p:txBody>
              <a:bodyPr wrap="none" rtlCol="0">
                <a:spAutoFit/>
              </a:bodyPr>
              <a:lstStyle/>
              <a:p>
                <a:r>
                  <a:rPr lang="en-US" altLang="ko-KR" sz="2400" dirty="0" smtClean="0">
                    <a:solidFill>
                      <a:schemeClr val="tx1"/>
                    </a:solidFill>
                  </a:rPr>
                  <a:t>Box</a:t>
                </a:r>
                <a:endParaRPr lang="ko-KR" altLang="en-US" sz="2400" dirty="0">
                  <a:solidFill>
                    <a:schemeClr val="tx1"/>
                  </a:solidFill>
                </a:endParaRPr>
              </a:p>
            </p:txBody>
          </p:sp>
          <p:pic>
            <p:nvPicPr>
              <p:cNvPr id="27" name="Picture 4" descr="C:\Users\sunny\Desktop\제목 없음.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0809" y="4952048"/>
                <a:ext cx="1128064" cy="1129647"/>
              </a:xfrm>
              <a:prstGeom prst="rect">
                <a:avLst/>
              </a:prstGeom>
              <a:noFill/>
              <a:extLst/>
            </p:spPr>
          </p:pic>
        </p:grpSp>
        <p:grpSp>
          <p:nvGrpSpPr>
            <p:cNvPr id="48" name="그룹 47"/>
            <p:cNvGrpSpPr/>
            <p:nvPr/>
          </p:nvGrpSpPr>
          <p:grpSpPr>
            <a:xfrm>
              <a:off x="2648644" y="4876234"/>
              <a:ext cx="1501140" cy="1408045"/>
              <a:chOff x="330809" y="4952048"/>
              <a:chExt cx="1204335" cy="1129647"/>
            </a:xfrm>
          </p:grpSpPr>
          <p:sp>
            <p:nvSpPr>
              <p:cNvPr id="49" name="TextBox 48"/>
              <p:cNvSpPr txBox="1"/>
              <p:nvPr/>
            </p:nvSpPr>
            <p:spPr>
              <a:xfrm>
                <a:off x="894841" y="5589505"/>
                <a:ext cx="640303" cy="461665"/>
              </a:xfrm>
              <a:prstGeom prst="rect">
                <a:avLst/>
              </a:prstGeom>
              <a:noFill/>
            </p:spPr>
            <p:txBody>
              <a:bodyPr wrap="none" rtlCol="0">
                <a:spAutoFit/>
              </a:bodyPr>
              <a:lstStyle/>
              <a:p>
                <a:r>
                  <a:rPr lang="en-US" altLang="ko-KR" sz="2400" dirty="0" smtClean="0">
                    <a:solidFill>
                      <a:schemeClr val="tx1"/>
                    </a:solidFill>
                  </a:rPr>
                  <a:t>Box</a:t>
                </a:r>
                <a:endParaRPr lang="ko-KR" altLang="en-US" sz="2400" dirty="0">
                  <a:solidFill>
                    <a:schemeClr val="tx1"/>
                  </a:solidFill>
                </a:endParaRPr>
              </a:p>
            </p:txBody>
          </p:sp>
          <p:pic>
            <p:nvPicPr>
              <p:cNvPr id="50" name="Picture 4" descr="C:\Users\sunny\Desktop\제목 없음.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0809" y="4952048"/>
                <a:ext cx="1128064" cy="1129647"/>
              </a:xfrm>
              <a:prstGeom prst="rect">
                <a:avLst/>
              </a:prstGeom>
              <a:noFill/>
              <a:extLst/>
            </p:spPr>
          </p:pic>
        </p:grpSp>
        <p:grpSp>
          <p:nvGrpSpPr>
            <p:cNvPr id="51" name="그룹 50"/>
            <p:cNvGrpSpPr/>
            <p:nvPr/>
          </p:nvGrpSpPr>
          <p:grpSpPr>
            <a:xfrm>
              <a:off x="1772169" y="3448824"/>
              <a:ext cx="1565996" cy="1468879"/>
              <a:chOff x="330809" y="4952048"/>
              <a:chExt cx="1204335" cy="1129647"/>
            </a:xfrm>
          </p:grpSpPr>
          <p:sp>
            <p:nvSpPr>
              <p:cNvPr id="52" name="TextBox 51"/>
              <p:cNvSpPr txBox="1"/>
              <p:nvPr/>
            </p:nvSpPr>
            <p:spPr>
              <a:xfrm>
                <a:off x="894841" y="5589505"/>
                <a:ext cx="640303" cy="461665"/>
              </a:xfrm>
              <a:prstGeom prst="rect">
                <a:avLst/>
              </a:prstGeom>
              <a:noFill/>
            </p:spPr>
            <p:txBody>
              <a:bodyPr wrap="none" rtlCol="0">
                <a:spAutoFit/>
              </a:bodyPr>
              <a:lstStyle/>
              <a:p>
                <a:r>
                  <a:rPr lang="en-US" altLang="ko-KR" sz="2400" dirty="0" smtClean="0">
                    <a:solidFill>
                      <a:schemeClr val="tx1"/>
                    </a:solidFill>
                  </a:rPr>
                  <a:t>Box</a:t>
                </a:r>
                <a:endParaRPr lang="ko-KR" altLang="en-US" sz="2400" dirty="0">
                  <a:solidFill>
                    <a:schemeClr val="tx1"/>
                  </a:solidFill>
                </a:endParaRPr>
              </a:p>
            </p:txBody>
          </p:sp>
          <p:pic>
            <p:nvPicPr>
              <p:cNvPr id="53" name="Picture 4" descr="C:\Users\sunny\Desktop\제목 없음.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0809" y="4952048"/>
                <a:ext cx="1128064" cy="1129647"/>
              </a:xfrm>
              <a:prstGeom prst="rect">
                <a:avLst/>
              </a:prstGeom>
              <a:noFill/>
              <a:extLst/>
            </p:spPr>
          </p:pic>
        </p:grpSp>
      </p:grpSp>
      <p:sp>
        <p:nvSpPr>
          <p:cNvPr id="57" name="TextBox 56"/>
          <p:cNvSpPr txBox="1"/>
          <p:nvPr/>
        </p:nvSpPr>
        <p:spPr>
          <a:xfrm>
            <a:off x="4320062" y="5722743"/>
            <a:ext cx="1640129" cy="707886"/>
          </a:xfrm>
          <a:prstGeom prst="rect">
            <a:avLst/>
          </a:prstGeom>
          <a:noFill/>
        </p:spPr>
        <p:txBody>
          <a:bodyPr wrap="none" rtlCol="0">
            <a:spAutoFit/>
          </a:bodyPr>
          <a:lstStyle/>
          <a:p>
            <a:r>
              <a:rPr lang="en-US" altLang="ko-KR" sz="4000" dirty="0" smtClean="0">
                <a:solidFill>
                  <a:schemeClr val="tx1"/>
                </a:solidFill>
              </a:rPr>
              <a:t>Cluster</a:t>
            </a:r>
            <a:endParaRPr lang="ko-KR" altLang="en-US" sz="4000" dirty="0">
              <a:solidFill>
                <a:schemeClr val="tx1"/>
              </a:solidFill>
            </a:endParaRPr>
          </a:p>
        </p:txBody>
      </p:sp>
      <p:sp>
        <p:nvSpPr>
          <p:cNvPr id="40" name="TextBox 39"/>
          <p:cNvSpPr txBox="1"/>
          <p:nvPr/>
        </p:nvSpPr>
        <p:spPr>
          <a:xfrm>
            <a:off x="7318266" y="4310313"/>
            <a:ext cx="1892955" cy="707886"/>
          </a:xfrm>
          <a:prstGeom prst="rect">
            <a:avLst/>
          </a:prstGeom>
          <a:noFill/>
        </p:spPr>
        <p:txBody>
          <a:bodyPr wrap="none" rtlCol="0">
            <a:spAutoFit/>
          </a:bodyPr>
          <a:lstStyle/>
          <a:p>
            <a:pPr algn="ctr"/>
            <a:r>
              <a:rPr lang="en-US" altLang="ko-KR" sz="2000" i="1" dirty="0" smtClean="0">
                <a:solidFill>
                  <a:schemeClr val="accent6">
                    <a:lumMod val="75000"/>
                  </a:schemeClr>
                </a:solidFill>
              </a:rPr>
              <a:t>Cluster Resource</a:t>
            </a:r>
          </a:p>
          <a:p>
            <a:pPr algn="ctr"/>
            <a:r>
              <a:rPr lang="en-US" altLang="ko-KR" sz="2000" i="1" dirty="0">
                <a:solidFill>
                  <a:schemeClr val="accent6">
                    <a:lumMod val="75000"/>
                  </a:schemeClr>
                </a:solidFill>
              </a:rPr>
              <a:t>P</a:t>
            </a:r>
            <a:r>
              <a:rPr lang="en-US" altLang="ko-KR" sz="2000" i="1" dirty="0" smtClean="0">
                <a:solidFill>
                  <a:schemeClr val="accent6">
                    <a:lumMod val="75000"/>
                  </a:schemeClr>
                </a:solidFill>
              </a:rPr>
              <a:t>ool</a:t>
            </a:r>
            <a:endParaRPr lang="ko-KR" altLang="en-US" sz="2000" i="1" dirty="0">
              <a:solidFill>
                <a:schemeClr val="accent6">
                  <a:lumMod val="75000"/>
                </a:schemeClr>
              </a:solidFill>
            </a:endParaRPr>
          </a:p>
        </p:txBody>
      </p:sp>
      <p:sp>
        <p:nvSpPr>
          <p:cNvPr id="42" name="직사각형 41"/>
          <p:cNvSpPr/>
          <p:nvPr/>
        </p:nvSpPr>
        <p:spPr>
          <a:xfrm>
            <a:off x="-349895" y="1536879"/>
            <a:ext cx="3628005" cy="1477328"/>
          </a:xfrm>
          <a:prstGeom prst="rect">
            <a:avLst/>
          </a:prstGeom>
        </p:spPr>
        <p:txBody>
          <a:bodyPr wrap="square">
            <a:spAutoFit/>
          </a:bodyPr>
          <a:lstStyle/>
          <a:p>
            <a:pPr lvl="1"/>
            <a:r>
              <a:rPr lang="en-US" altLang="ko-KR" b="1" dirty="0"/>
              <a:t>Computing Cluster </a:t>
            </a:r>
            <a:r>
              <a:rPr lang="en-US" altLang="ko-KR" dirty="0"/>
              <a:t>is a form of computing in which a group of computers are linked together so that they can act like a single entity</a:t>
            </a:r>
          </a:p>
        </p:txBody>
      </p:sp>
      <p:pic>
        <p:nvPicPr>
          <p:cNvPr id="43" name="그림 42"/>
          <p:cNvPicPr>
            <a:picLocks noChangeAspect="1"/>
          </p:cNvPicPr>
          <p:nvPr/>
        </p:nvPicPr>
        <p:blipFill>
          <a:blip r:embed="rId5"/>
          <a:stretch>
            <a:fillRect/>
          </a:stretch>
        </p:blipFill>
        <p:spPr>
          <a:xfrm>
            <a:off x="7765903" y="520668"/>
            <a:ext cx="1264882" cy="1129770"/>
          </a:xfrm>
          <a:prstGeom prst="rect">
            <a:avLst/>
          </a:prstGeom>
        </p:spPr>
      </p:pic>
    </p:spTree>
    <p:extLst>
      <p:ext uri="{BB962C8B-B14F-4D97-AF65-F5344CB8AC3E}">
        <p14:creationId xmlns:p14="http://schemas.microsoft.com/office/powerpoint/2010/main" val="416442303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1" y="-2242"/>
            <a:ext cx="6975136" cy="1343010"/>
          </a:xfrm>
        </p:spPr>
        <p:txBody>
          <a:bodyPr>
            <a:noAutofit/>
          </a:bodyPr>
          <a:lstStyle/>
          <a:p>
            <a:r>
              <a:rPr lang="en-US" altLang="ko-KR" sz="4000" dirty="0" smtClean="0">
                <a:latin typeface="Times New Roman" panose="02020603050405020304" pitchFamily="18" charset="0"/>
                <a:cs typeface="Times New Roman" panose="02020603050405020304" pitchFamily="18" charset="0"/>
              </a:rPr>
              <a:t>Inter-Connected </a:t>
            </a:r>
            <a:r>
              <a:rPr lang="en-US" altLang="ko-KR" sz="4000" dirty="0">
                <a:latin typeface="Times New Roman" panose="02020603050405020304" pitchFamily="18" charset="0"/>
                <a:cs typeface="Times New Roman" panose="02020603050405020304" pitchFamily="18" charset="0"/>
              </a:rPr>
              <a:t>Functions </a:t>
            </a:r>
            <a:r>
              <a:rPr lang="en-US" altLang="ko-KR" sz="4000" dirty="0" smtClean="0">
                <a:latin typeface="Times New Roman" panose="02020603050405020304" pitchFamily="18" charset="0"/>
                <a:cs typeface="Times New Roman" panose="02020603050405020304" pitchFamily="18" charset="0"/>
              </a:rPr>
              <a:t>inside a Box &amp; across Clusters</a:t>
            </a:r>
            <a:endParaRPr lang="ko-KR" altLang="en-US" sz="2000" dirty="0">
              <a:latin typeface="Times New Roman" panose="02020603050405020304" pitchFamily="18" charset="0"/>
              <a:cs typeface="Times New Roman" panose="02020603050405020304" pitchFamily="18" charset="0"/>
            </a:endParaRPr>
          </a:p>
        </p:txBody>
      </p:sp>
      <p:pic>
        <p:nvPicPr>
          <p:cNvPr id="48"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15648" y="4149080"/>
            <a:ext cx="5217144" cy="25652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9" name="모서리가 둥근 직사각형 48"/>
          <p:cNvSpPr/>
          <p:nvPr/>
        </p:nvSpPr>
        <p:spPr>
          <a:xfrm>
            <a:off x="4984119" y="3645024"/>
            <a:ext cx="3513918" cy="32418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80000"/>
              </a:lnSpc>
            </a:pPr>
            <a:r>
              <a:rPr lang="en-US" altLang="ko-KR" sz="2800" b="1" dirty="0" smtClean="0">
                <a:solidFill>
                  <a:schemeClr val="tx1"/>
                </a:solidFill>
              </a:rPr>
              <a:t>Across Clusters</a:t>
            </a:r>
            <a:endParaRPr lang="ko-KR" altLang="en-US" sz="2800" b="1" dirty="0">
              <a:solidFill>
                <a:schemeClr val="tx1"/>
              </a:solidFill>
            </a:endParaRPr>
          </a:p>
        </p:txBody>
      </p:sp>
      <p:grpSp>
        <p:nvGrpSpPr>
          <p:cNvPr id="6" name="그룹 5"/>
          <p:cNvGrpSpPr/>
          <p:nvPr/>
        </p:nvGrpSpPr>
        <p:grpSpPr>
          <a:xfrm>
            <a:off x="107504" y="2924944"/>
            <a:ext cx="5882778" cy="2686248"/>
            <a:chOff x="129382" y="1556792"/>
            <a:chExt cx="5882778" cy="2686248"/>
          </a:xfrm>
        </p:grpSpPr>
        <p:pic>
          <p:nvPicPr>
            <p:cNvPr id="47"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9382" y="1626986"/>
              <a:ext cx="3864610" cy="26160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2" name="모서리가 둥근 직사각형 51"/>
            <p:cNvSpPr/>
            <p:nvPr/>
          </p:nvSpPr>
          <p:spPr>
            <a:xfrm>
              <a:off x="3410020" y="1556792"/>
              <a:ext cx="2602140" cy="32418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80000"/>
                </a:lnSpc>
              </a:pPr>
              <a:r>
                <a:rPr lang="en-US" altLang="ko-KR" sz="2800" b="1" dirty="0" smtClean="0">
                  <a:solidFill>
                    <a:schemeClr val="tx1"/>
                  </a:solidFill>
                </a:rPr>
                <a:t>Inside a Box</a:t>
              </a:r>
              <a:endParaRPr lang="ko-KR" altLang="en-US" sz="2800" b="1" dirty="0">
                <a:solidFill>
                  <a:schemeClr val="tx1"/>
                </a:solidFill>
              </a:endParaRPr>
            </a:p>
          </p:txBody>
        </p:sp>
      </p:grpSp>
      <p:sp>
        <p:nvSpPr>
          <p:cNvPr id="53" name="TextBox 52"/>
          <p:cNvSpPr txBox="1"/>
          <p:nvPr/>
        </p:nvSpPr>
        <p:spPr>
          <a:xfrm>
            <a:off x="1691680" y="1591056"/>
            <a:ext cx="5688632" cy="954107"/>
          </a:xfrm>
          <a:prstGeom prst="rect">
            <a:avLst/>
          </a:prstGeom>
          <a:solidFill>
            <a:schemeClr val="bg1">
              <a:alpha val="60000"/>
            </a:schemeClr>
          </a:solidFill>
          <a:ln>
            <a:solidFill>
              <a:schemeClr val="accent1"/>
            </a:solidFill>
          </a:ln>
        </p:spPr>
        <p:txBody>
          <a:bodyPr wrap="square" rtlCol="0">
            <a:spAutoFit/>
          </a:bodyPr>
          <a:lstStyle/>
          <a:p>
            <a:pPr algn="ctr"/>
            <a:r>
              <a:rPr lang="en-US" altLang="ko-KR" sz="2800" b="1" dirty="0" err="1">
                <a:solidFill>
                  <a:srgbClr val="3333FF"/>
                </a:solidFill>
                <a:latin typeface="Times New Roman" panose="02020603050405020304" pitchFamily="18" charset="0"/>
                <a:cs typeface="Times New Roman" panose="02020603050405020304" pitchFamily="18" charset="0"/>
              </a:rPr>
              <a:t>p</a:t>
            </a:r>
            <a:r>
              <a:rPr lang="en-US" altLang="ko-KR" sz="2800" b="1" dirty="0" err="1" smtClean="0">
                <a:solidFill>
                  <a:srgbClr val="3333FF"/>
                </a:solidFill>
                <a:latin typeface="Times New Roman" panose="02020603050405020304" pitchFamily="18" charset="0"/>
                <a:cs typeface="Times New Roman" panose="02020603050405020304" pitchFamily="18" charset="0"/>
              </a:rPr>
              <a:t>+v+c</a:t>
            </a:r>
            <a:r>
              <a:rPr lang="en-US" altLang="ko-KR" sz="2800" b="1" dirty="0" smtClean="0">
                <a:solidFill>
                  <a:srgbClr val="3333FF"/>
                </a:solidFill>
                <a:latin typeface="Times New Roman" panose="02020603050405020304" pitchFamily="18" charset="0"/>
                <a:cs typeface="Times New Roman" panose="02020603050405020304" pitchFamily="18" charset="0"/>
              </a:rPr>
              <a:t> Harmonization Challenge:</a:t>
            </a:r>
          </a:p>
          <a:p>
            <a:pPr algn="ctr"/>
            <a:r>
              <a:rPr lang="en-US" altLang="ko-KR" sz="2800" b="1" dirty="0" smtClean="0">
                <a:solidFill>
                  <a:srgbClr val="FF0000"/>
                </a:solidFill>
                <a:latin typeface="Times New Roman" panose="02020603050405020304" pitchFamily="18" charset="0"/>
                <a:cs typeface="Times New Roman" panose="02020603050405020304" pitchFamily="18" charset="0"/>
              </a:rPr>
              <a:t>p</a:t>
            </a:r>
            <a:r>
              <a:rPr lang="en-US" altLang="ko-KR" sz="2000" b="1" dirty="0" smtClean="0">
                <a:solidFill>
                  <a:schemeClr val="tx1"/>
                </a:solidFill>
                <a:latin typeface="Times New Roman" panose="02020603050405020304" pitchFamily="18" charset="0"/>
                <a:cs typeface="Times New Roman" panose="02020603050405020304" pitchFamily="18" charset="0"/>
              </a:rPr>
              <a:t>(</a:t>
            </a:r>
            <a:r>
              <a:rPr lang="en-US" altLang="ko-KR" sz="2000" b="1" dirty="0" err="1" smtClean="0">
                <a:solidFill>
                  <a:schemeClr val="tx1"/>
                </a:solidFill>
                <a:latin typeface="Times New Roman" panose="02020603050405020304" pitchFamily="18" charset="0"/>
                <a:cs typeface="Times New Roman" panose="02020603050405020304" pitchFamily="18" charset="0"/>
              </a:rPr>
              <a:t>Baremetal</a:t>
            </a:r>
            <a:r>
              <a:rPr lang="en-US" altLang="ko-KR" sz="2000" b="1" dirty="0" smtClean="0">
                <a:solidFill>
                  <a:schemeClr val="tx1"/>
                </a:solidFill>
                <a:latin typeface="Times New Roman" panose="02020603050405020304" pitchFamily="18" charset="0"/>
                <a:cs typeface="Times New Roman" panose="02020603050405020304" pitchFamily="18" charset="0"/>
              </a:rPr>
              <a:t>) </a:t>
            </a:r>
            <a:r>
              <a:rPr lang="en-US" altLang="ko-KR" sz="2800" b="1" dirty="0" smtClean="0">
                <a:solidFill>
                  <a:schemeClr val="tx1"/>
                </a:solidFill>
                <a:latin typeface="Times New Roman" panose="02020603050405020304" pitchFamily="18" charset="0"/>
                <a:cs typeface="Times New Roman" panose="02020603050405020304" pitchFamily="18" charset="0"/>
              </a:rPr>
              <a:t>+ </a:t>
            </a:r>
            <a:r>
              <a:rPr lang="en-US" altLang="ko-KR" sz="2800" b="1" dirty="0" smtClean="0">
                <a:solidFill>
                  <a:srgbClr val="FF0000"/>
                </a:solidFill>
                <a:latin typeface="Times New Roman" panose="02020603050405020304" pitchFamily="18" charset="0"/>
                <a:cs typeface="Times New Roman" panose="02020603050405020304" pitchFamily="18" charset="0"/>
              </a:rPr>
              <a:t>v</a:t>
            </a:r>
            <a:r>
              <a:rPr lang="en-US" altLang="ko-KR" sz="2000" b="1" dirty="0" smtClean="0">
                <a:solidFill>
                  <a:schemeClr val="tx1"/>
                </a:solidFill>
                <a:latin typeface="Times New Roman" panose="02020603050405020304" pitchFamily="18" charset="0"/>
                <a:cs typeface="Times New Roman" panose="02020603050405020304" pitchFamily="18" charset="0"/>
              </a:rPr>
              <a:t>(VM) </a:t>
            </a:r>
            <a:r>
              <a:rPr lang="en-US" altLang="ko-KR" sz="2800" b="1" dirty="0" smtClean="0">
                <a:solidFill>
                  <a:schemeClr val="tx1"/>
                </a:solidFill>
                <a:latin typeface="Times New Roman" panose="02020603050405020304" pitchFamily="18" charset="0"/>
                <a:cs typeface="Times New Roman" panose="02020603050405020304" pitchFamily="18" charset="0"/>
              </a:rPr>
              <a:t>+ </a:t>
            </a:r>
            <a:r>
              <a:rPr lang="en-US" altLang="ko-KR" sz="2800" b="1" dirty="0" smtClean="0">
                <a:solidFill>
                  <a:srgbClr val="FF0000"/>
                </a:solidFill>
                <a:latin typeface="Times New Roman" panose="02020603050405020304" pitchFamily="18" charset="0"/>
                <a:cs typeface="Times New Roman" panose="02020603050405020304" pitchFamily="18" charset="0"/>
              </a:rPr>
              <a:t>c</a:t>
            </a:r>
            <a:r>
              <a:rPr lang="en-US" altLang="ko-KR" sz="2000" b="1" dirty="0" smtClean="0">
                <a:solidFill>
                  <a:schemeClr val="tx1"/>
                </a:solidFill>
                <a:latin typeface="Times New Roman" panose="02020603050405020304" pitchFamily="18" charset="0"/>
                <a:cs typeface="Times New Roman" panose="02020603050405020304" pitchFamily="18" charset="0"/>
              </a:rPr>
              <a:t>(Container)</a:t>
            </a:r>
            <a:endParaRPr lang="ko-KR" altLang="en-US" sz="2800" b="1" dirty="0">
              <a:solidFill>
                <a:schemeClr val="tx1"/>
              </a:solidFill>
              <a:latin typeface="Times New Roman" panose="02020603050405020304" pitchFamily="18" charset="0"/>
              <a:cs typeface="Times New Roman" panose="02020603050405020304" pitchFamily="18" charset="0"/>
            </a:endParaRPr>
          </a:p>
        </p:txBody>
      </p:sp>
      <p:pic>
        <p:nvPicPr>
          <p:cNvPr id="15" name="그림 14"/>
          <p:cNvPicPr>
            <a:picLocks noChangeAspect="1"/>
          </p:cNvPicPr>
          <p:nvPr/>
        </p:nvPicPr>
        <p:blipFill>
          <a:blip r:embed="rId4"/>
          <a:stretch>
            <a:fillRect/>
          </a:stretch>
        </p:blipFill>
        <p:spPr>
          <a:xfrm>
            <a:off x="7854398" y="367771"/>
            <a:ext cx="1264882" cy="1129770"/>
          </a:xfrm>
          <a:prstGeom prst="rect">
            <a:avLst/>
          </a:prstGeom>
        </p:spPr>
      </p:pic>
    </p:spTree>
    <p:extLst>
      <p:ext uri="{BB962C8B-B14F-4D97-AF65-F5344CB8AC3E}">
        <p14:creationId xmlns:p14="http://schemas.microsoft.com/office/powerpoint/2010/main" val="26745862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3"/>
          <p:cNvSpPr txBox="1">
            <a:spLocks/>
          </p:cNvSpPr>
          <p:nvPr/>
        </p:nvSpPr>
        <p:spPr bwMode="auto">
          <a:xfrm>
            <a:off x="0" y="-1"/>
            <a:ext cx="6897061" cy="1338831"/>
          </a:xfrm>
          <a:prstGeom prst="rect">
            <a:avLst/>
          </a:prstGeom>
          <a:solidFill>
            <a:schemeClr val="bg2"/>
          </a:solidFill>
          <a:ln>
            <a:noFill/>
          </a:ln>
          <a:extLst/>
        </p:spPr>
        <p:txBody>
          <a:bodyPr vert="horz" wrap="square" lIns="91440" tIns="45720" rIns="91440" bIns="45720" numCol="1" anchor="ctr" anchorCtr="0" compatLnSpc="1">
            <a:prstTxWarp prst="textNoShape">
              <a:avLst/>
            </a:prstTxWarp>
          </a:bodyPr>
          <a:lstStyle>
            <a:lvl1pPr algn="ctr" rtl="0" eaLnBrk="0" fontAlgn="base" latinLnBrk="1" hangingPunct="0">
              <a:spcBef>
                <a:spcPct val="0"/>
              </a:spcBef>
              <a:spcAft>
                <a:spcPct val="0"/>
              </a:spcAft>
              <a:defRPr sz="4400" kern="1200">
                <a:solidFill>
                  <a:schemeClr val="tx1"/>
                </a:solidFill>
                <a:latin typeface="+mj-lt"/>
                <a:ea typeface="+mj-ea"/>
                <a:cs typeface="맑은 고딕" charset="0"/>
              </a:defRPr>
            </a:lvl1pPr>
            <a:lvl2pPr algn="ctr" rtl="0" eaLnBrk="0" fontAlgn="base" latinLnBrk="1" hangingPunct="0">
              <a:spcBef>
                <a:spcPct val="0"/>
              </a:spcBef>
              <a:spcAft>
                <a:spcPct val="0"/>
              </a:spcAft>
              <a:defRPr sz="4400">
                <a:solidFill>
                  <a:schemeClr val="tx1"/>
                </a:solidFill>
                <a:latin typeface="맑은 고딕" pitchFamily="50" charset="-127"/>
                <a:ea typeface="맑은 고딕" pitchFamily="50" charset="-127"/>
                <a:cs typeface="맑은 고딕" charset="0"/>
              </a:defRPr>
            </a:lvl2pPr>
            <a:lvl3pPr algn="ctr" rtl="0" eaLnBrk="0" fontAlgn="base" latinLnBrk="1" hangingPunct="0">
              <a:spcBef>
                <a:spcPct val="0"/>
              </a:spcBef>
              <a:spcAft>
                <a:spcPct val="0"/>
              </a:spcAft>
              <a:defRPr sz="4400">
                <a:solidFill>
                  <a:schemeClr val="tx1"/>
                </a:solidFill>
                <a:latin typeface="맑은 고딕" pitchFamily="50" charset="-127"/>
                <a:ea typeface="맑은 고딕" pitchFamily="50" charset="-127"/>
                <a:cs typeface="맑은 고딕" charset="0"/>
              </a:defRPr>
            </a:lvl3pPr>
            <a:lvl4pPr algn="ctr" rtl="0" eaLnBrk="0" fontAlgn="base" latinLnBrk="1" hangingPunct="0">
              <a:spcBef>
                <a:spcPct val="0"/>
              </a:spcBef>
              <a:spcAft>
                <a:spcPct val="0"/>
              </a:spcAft>
              <a:defRPr sz="4400">
                <a:solidFill>
                  <a:schemeClr val="tx1"/>
                </a:solidFill>
                <a:latin typeface="맑은 고딕" pitchFamily="50" charset="-127"/>
                <a:ea typeface="맑은 고딕" pitchFamily="50" charset="-127"/>
                <a:cs typeface="맑은 고딕" charset="0"/>
              </a:defRPr>
            </a:lvl4pPr>
            <a:lvl5pPr algn="ctr" rtl="0" eaLnBrk="0" fontAlgn="base" latinLnBrk="1" hangingPunct="0">
              <a:spcBef>
                <a:spcPct val="0"/>
              </a:spcBef>
              <a:spcAft>
                <a:spcPct val="0"/>
              </a:spcAft>
              <a:defRPr sz="4400">
                <a:solidFill>
                  <a:schemeClr val="tx1"/>
                </a:solidFill>
                <a:latin typeface="맑은 고딕" pitchFamily="50" charset="-127"/>
                <a:ea typeface="맑은 고딕" pitchFamily="50" charset="-127"/>
                <a:cs typeface="맑은 고딕" charset="0"/>
              </a:defRPr>
            </a:lvl5pPr>
            <a:lvl6pPr marL="457200" algn="ctr" rtl="0" fontAlgn="base" latinLnBrk="1">
              <a:spcBef>
                <a:spcPct val="0"/>
              </a:spcBef>
              <a:spcAft>
                <a:spcPct val="0"/>
              </a:spcAft>
              <a:defRPr sz="4400">
                <a:solidFill>
                  <a:schemeClr val="tx1"/>
                </a:solidFill>
                <a:latin typeface="맑은 고딕" pitchFamily="50" charset="-127"/>
                <a:ea typeface="맑은 고딕" pitchFamily="50" charset="-127"/>
              </a:defRPr>
            </a:lvl6pPr>
            <a:lvl7pPr marL="914400" algn="ctr" rtl="0" fontAlgn="base" latinLnBrk="1">
              <a:spcBef>
                <a:spcPct val="0"/>
              </a:spcBef>
              <a:spcAft>
                <a:spcPct val="0"/>
              </a:spcAft>
              <a:defRPr sz="4400">
                <a:solidFill>
                  <a:schemeClr val="tx1"/>
                </a:solidFill>
                <a:latin typeface="맑은 고딕" pitchFamily="50" charset="-127"/>
                <a:ea typeface="맑은 고딕" pitchFamily="50" charset="-127"/>
              </a:defRPr>
            </a:lvl7pPr>
            <a:lvl8pPr marL="1371600" algn="ctr" rtl="0" fontAlgn="base" latinLnBrk="1">
              <a:spcBef>
                <a:spcPct val="0"/>
              </a:spcBef>
              <a:spcAft>
                <a:spcPct val="0"/>
              </a:spcAft>
              <a:defRPr sz="4400">
                <a:solidFill>
                  <a:schemeClr val="tx1"/>
                </a:solidFill>
                <a:latin typeface="맑은 고딕" pitchFamily="50" charset="-127"/>
                <a:ea typeface="맑은 고딕" pitchFamily="50" charset="-127"/>
              </a:defRPr>
            </a:lvl8pPr>
            <a:lvl9pPr marL="1828800" algn="ctr" rtl="0" fontAlgn="base" latinLnBrk="1">
              <a:spcBef>
                <a:spcPct val="0"/>
              </a:spcBef>
              <a:spcAft>
                <a:spcPct val="0"/>
              </a:spcAft>
              <a:defRPr sz="4400">
                <a:solidFill>
                  <a:schemeClr val="tx1"/>
                </a:solidFill>
                <a:latin typeface="맑은 고딕" pitchFamily="50" charset="-127"/>
                <a:ea typeface="맑은 고딕" pitchFamily="50" charset="-127"/>
              </a:defRPr>
            </a:lvl9pPr>
          </a:lstStyle>
          <a:p>
            <a:r>
              <a:rPr lang="en-US" altLang="ko-KR" sz="4000" dirty="0" smtClean="0">
                <a:latin typeface="Times New Roman" panose="02020603050405020304" pitchFamily="18" charset="0"/>
                <a:cs typeface="Times New Roman" panose="02020603050405020304" pitchFamily="18" charset="0"/>
              </a:rPr>
              <a:t>Computer System: </a:t>
            </a:r>
            <a:r>
              <a:rPr kumimoji="0" lang="en-US" altLang="ko-KR" sz="4000" dirty="0" smtClean="0">
                <a:latin typeface="Times New Roman" panose="02020603050405020304" pitchFamily="18" charset="0"/>
                <a:cs typeface="Times New Roman" panose="02020603050405020304" pitchFamily="18" charset="0"/>
              </a:rPr>
              <a:t>Resource Scaling/Pooling with Clustering</a:t>
            </a:r>
            <a:endParaRPr kumimoji="0" lang="ko-KR" altLang="en-US" sz="4000" dirty="0" smtClean="0">
              <a:latin typeface="Times New Roman" panose="02020603050405020304" pitchFamily="18" charset="0"/>
              <a:cs typeface="Times New Roman" panose="02020603050405020304" pitchFamily="18" charset="0"/>
            </a:endParaRPr>
          </a:p>
        </p:txBody>
      </p:sp>
      <p:grpSp>
        <p:nvGrpSpPr>
          <p:cNvPr id="5" name="그룹 4"/>
          <p:cNvGrpSpPr/>
          <p:nvPr/>
        </p:nvGrpSpPr>
        <p:grpSpPr>
          <a:xfrm>
            <a:off x="92174" y="2878905"/>
            <a:ext cx="6493128" cy="3765591"/>
            <a:chOff x="27540" y="1461476"/>
            <a:chExt cx="8957812" cy="5445083"/>
          </a:xfrm>
        </p:grpSpPr>
        <p:pic>
          <p:nvPicPr>
            <p:cNvPr id="140293" name="Picture 5"/>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927046" y="1461476"/>
              <a:ext cx="1240777" cy="12407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3" name="그룹 2"/>
            <p:cNvGrpSpPr/>
            <p:nvPr/>
          </p:nvGrpSpPr>
          <p:grpSpPr>
            <a:xfrm>
              <a:off x="27540" y="2005133"/>
              <a:ext cx="8957812" cy="4901426"/>
              <a:chOff x="27540" y="2005133"/>
              <a:chExt cx="8957812" cy="4901426"/>
            </a:xfrm>
          </p:grpSpPr>
          <p:pic>
            <p:nvPicPr>
              <p:cNvPr id="286" name="Picture 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46764" y="5069330"/>
                <a:ext cx="1182784" cy="11827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85" name="Picture 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76161" y="2791833"/>
                <a:ext cx="1182784" cy="11827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9879" name="Picture 4" descr="http://www.siliconloons.com/wp-content/uploads/2012/11/openstack-logo5.png">
                <a:hlinkClick r:id="rId4"/>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956804" y="5567676"/>
                <a:ext cx="1109472" cy="13388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9877" name="Picture 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40129" y="3905441"/>
                <a:ext cx="1182784" cy="11827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47" name="꺾인 연결선 146"/>
              <p:cNvCxnSpPr>
                <a:stCxn id="189" idx="1"/>
                <a:endCxn id="164" idx="3"/>
              </p:cNvCxnSpPr>
              <p:nvPr/>
            </p:nvCxnSpPr>
            <p:spPr>
              <a:xfrm rot="10800000" flipV="1">
                <a:off x="5538644" y="3289934"/>
                <a:ext cx="552316" cy="1178905"/>
              </a:xfrm>
              <a:prstGeom prst="bentConnector3">
                <a:avLst>
                  <a:gd name="adj1" fmla="val 47700"/>
                </a:avLst>
              </a:prstGeom>
              <a:ln w="101600">
                <a:solidFill>
                  <a:srgbClr val="FF0000"/>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nvGrpSpPr>
              <p:cNvPr id="4" name="그룹 3"/>
              <p:cNvGrpSpPr/>
              <p:nvPr/>
            </p:nvGrpSpPr>
            <p:grpSpPr>
              <a:xfrm>
                <a:off x="845731" y="4391883"/>
                <a:ext cx="1909908" cy="2196069"/>
                <a:chOff x="-19402" y="1124744"/>
                <a:chExt cx="4365023" cy="4727970"/>
              </a:xfrm>
            </p:grpSpPr>
            <p:pic>
              <p:nvPicPr>
                <p:cNvPr id="20" name="Picture 4" descr="C:\Users\sunny\Desktop\제목 없음.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93709" y="2843652"/>
                  <a:ext cx="1081947" cy="1141122"/>
                </a:xfrm>
                <a:prstGeom prst="rect">
                  <a:avLst/>
                </a:prstGeom>
                <a:noFill/>
                <a:extLst/>
              </p:spPr>
            </p:pic>
            <p:pic>
              <p:nvPicPr>
                <p:cNvPr id="24" name="Picture 4" descr="C:\Users\sunny\Desktop\제목 없음.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545837" y="2852936"/>
                  <a:ext cx="1081947" cy="1141122"/>
                </a:xfrm>
                <a:prstGeom prst="rect">
                  <a:avLst/>
                </a:prstGeom>
                <a:noFill/>
                <a:extLst/>
              </p:spPr>
            </p:pic>
            <p:pic>
              <p:nvPicPr>
                <p:cNvPr id="25" name="Picture 4" descr="C:\Users\sunny\Desktop\제목 없음.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95536" y="3717032"/>
                  <a:ext cx="1081947" cy="1141122"/>
                </a:xfrm>
                <a:prstGeom prst="rect">
                  <a:avLst/>
                </a:prstGeom>
                <a:noFill/>
                <a:extLst/>
              </p:spPr>
            </p:pic>
            <p:pic>
              <p:nvPicPr>
                <p:cNvPr id="26" name="Picture 4" descr="C:\Users\sunny\Desktop\제목 없음.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545837" y="3717032"/>
                  <a:ext cx="1081947" cy="1141122"/>
                </a:xfrm>
                <a:prstGeom prst="rect">
                  <a:avLst/>
                </a:prstGeom>
                <a:noFill/>
                <a:extLst/>
              </p:spPr>
            </p:pic>
            <p:pic>
              <p:nvPicPr>
                <p:cNvPr id="27" name="Picture 4" descr="C:\Users\sunny\Desktop\제목 없음.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697965" y="2852936"/>
                  <a:ext cx="1081947" cy="1141122"/>
                </a:xfrm>
                <a:prstGeom prst="rect">
                  <a:avLst/>
                </a:prstGeom>
                <a:noFill/>
                <a:extLst/>
              </p:spPr>
            </p:pic>
            <p:pic>
              <p:nvPicPr>
                <p:cNvPr id="28" name="Picture 4" descr="C:\Users\sunny\Desktop\제목 없음.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699792" y="3717032"/>
                  <a:ext cx="1081947" cy="1141122"/>
                </a:xfrm>
                <a:prstGeom prst="rect">
                  <a:avLst/>
                </a:prstGeom>
                <a:noFill/>
                <a:extLst/>
              </p:spPr>
            </p:pic>
            <p:pic>
              <p:nvPicPr>
                <p:cNvPr id="29" name="Picture 4" descr="C:\Users\sunny\Desktop\제목 없음.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71600" y="1916832"/>
                  <a:ext cx="1081947" cy="1141122"/>
                </a:xfrm>
                <a:prstGeom prst="rect">
                  <a:avLst/>
                </a:prstGeom>
                <a:noFill/>
                <a:extLst/>
              </p:spPr>
            </p:pic>
            <p:pic>
              <p:nvPicPr>
                <p:cNvPr id="30" name="Picture 4" descr="C:\Users\sunny\Desktop\제목 없음.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121901" y="1927838"/>
                  <a:ext cx="1081947" cy="1141122"/>
                </a:xfrm>
                <a:prstGeom prst="rect">
                  <a:avLst/>
                </a:prstGeom>
                <a:noFill/>
                <a:extLst/>
              </p:spPr>
            </p:pic>
            <p:pic>
              <p:nvPicPr>
                <p:cNvPr id="31" name="Picture 4" descr="C:\Users\sunny\Desktop\제목 없음.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402" y="1124744"/>
                  <a:ext cx="4365023" cy="4727970"/>
                </a:xfrm>
                <a:prstGeom prst="rect">
                  <a:avLst/>
                </a:prstGeom>
                <a:noFill/>
                <a:extLst/>
              </p:spPr>
            </p:pic>
          </p:grpSp>
          <p:grpSp>
            <p:nvGrpSpPr>
              <p:cNvPr id="43" name="그룹 42"/>
              <p:cNvGrpSpPr/>
              <p:nvPr/>
            </p:nvGrpSpPr>
            <p:grpSpPr>
              <a:xfrm>
                <a:off x="2864236" y="4327971"/>
                <a:ext cx="1909908" cy="2196069"/>
                <a:chOff x="-19402" y="1124744"/>
                <a:chExt cx="4365023" cy="4727970"/>
              </a:xfrm>
            </p:grpSpPr>
            <p:pic>
              <p:nvPicPr>
                <p:cNvPr id="44" name="Picture 4" descr="C:\Users\sunny\Desktop\제목 없음.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93709" y="2843652"/>
                  <a:ext cx="1081947" cy="1141122"/>
                </a:xfrm>
                <a:prstGeom prst="rect">
                  <a:avLst/>
                </a:prstGeom>
                <a:noFill/>
                <a:extLst/>
              </p:spPr>
            </p:pic>
            <p:pic>
              <p:nvPicPr>
                <p:cNvPr id="45" name="Picture 4" descr="C:\Users\sunny\Desktop\제목 없음.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545837" y="2852936"/>
                  <a:ext cx="1081947" cy="1141122"/>
                </a:xfrm>
                <a:prstGeom prst="rect">
                  <a:avLst/>
                </a:prstGeom>
                <a:noFill/>
                <a:extLst/>
              </p:spPr>
            </p:pic>
            <p:pic>
              <p:nvPicPr>
                <p:cNvPr id="46" name="Picture 4" descr="C:\Users\sunny\Desktop\제목 없음.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95536" y="3717032"/>
                  <a:ext cx="1081947" cy="1141122"/>
                </a:xfrm>
                <a:prstGeom prst="rect">
                  <a:avLst/>
                </a:prstGeom>
                <a:noFill/>
                <a:extLst/>
              </p:spPr>
            </p:pic>
            <p:pic>
              <p:nvPicPr>
                <p:cNvPr id="47" name="Picture 4" descr="C:\Users\sunny\Desktop\제목 없음.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545837" y="3717032"/>
                  <a:ext cx="1081947" cy="1141122"/>
                </a:xfrm>
                <a:prstGeom prst="rect">
                  <a:avLst/>
                </a:prstGeom>
                <a:noFill/>
                <a:extLst/>
              </p:spPr>
            </p:pic>
            <p:pic>
              <p:nvPicPr>
                <p:cNvPr id="48" name="Picture 4" descr="C:\Users\sunny\Desktop\제목 없음.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697965" y="2852936"/>
                  <a:ext cx="1081947" cy="1141122"/>
                </a:xfrm>
                <a:prstGeom prst="rect">
                  <a:avLst/>
                </a:prstGeom>
                <a:noFill/>
                <a:extLst/>
              </p:spPr>
            </p:pic>
            <p:pic>
              <p:nvPicPr>
                <p:cNvPr id="49" name="Picture 4" descr="C:\Users\sunny\Desktop\제목 없음.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699792" y="3717032"/>
                  <a:ext cx="1081947" cy="1141122"/>
                </a:xfrm>
                <a:prstGeom prst="rect">
                  <a:avLst/>
                </a:prstGeom>
                <a:noFill/>
                <a:extLst/>
              </p:spPr>
            </p:pic>
            <p:pic>
              <p:nvPicPr>
                <p:cNvPr id="50" name="Picture 4" descr="C:\Users\sunny\Desktop\제목 없음.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71600" y="1916832"/>
                  <a:ext cx="1081947" cy="1141122"/>
                </a:xfrm>
                <a:prstGeom prst="rect">
                  <a:avLst/>
                </a:prstGeom>
                <a:noFill/>
                <a:extLst/>
              </p:spPr>
            </p:pic>
            <p:pic>
              <p:nvPicPr>
                <p:cNvPr id="51" name="Picture 4" descr="C:\Users\sunny\Desktop\제목 없음.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121901" y="1927838"/>
                  <a:ext cx="1081947" cy="1141122"/>
                </a:xfrm>
                <a:prstGeom prst="rect">
                  <a:avLst/>
                </a:prstGeom>
                <a:noFill/>
                <a:extLst/>
              </p:spPr>
            </p:pic>
            <p:pic>
              <p:nvPicPr>
                <p:cNvPr id="52" name="Picture 4" descr="C:\Users\sunny\Desktop\제목 없음.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402" y="1124744"/>
                  <a:ext cx="4365023" cy="4727970"/>
                </a:xfrm>
                <a:prstGeom prst="rect">
                  <a:avLst/>
                </a:prstGeom>
                <a:noFill/>
                <a:extLst/>
              </p:spPr>
            </p:pic>
          </p:grpSp>
          <p:sp>
            <p:nvSpPr>
              <p:cNvPr id="164" name="순서도: 준비 163"/>
              <p:cNvSpPr/>
              <p:nvPr/>
            </p:nvSpPr>
            <p:spPr>
              <a:xfrm>
                <a:off x="27540" y="2196313"/>
                <a:ext cx="5511104" cy="4545053"/>
              </a:xfrm>
              <a:prstGeom prst="flowChartPreparation">
                <a:avLst/>
              </a:prstGeom>
              <a:noFill/>
              <a:ln w="76200">
                <a:solidFill>
                  <a:srgbClr val="3333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grpSp>
            <p:nvGrpSpPr>
              <p:cNvPr id="165" name="그룹 164"/>
              <p:cNvGrpSpPr/>
              <p:nvPr/>
            </p:nvGrpSpPr>
            <p:grpSpPr>
              <a:xfrm>
                <a:off x="845731" y="2517571"/>
                <a:ext cx="1909908" cy="2196069"/>
                <a:chOff x="-19402" y="1124744"/>
                <a:chExt cx="4365023" cy="4727970"/>
              </a:xfrm>
            </p:grpSpPr>
            <p:pic>
              <p:nvPicPr>
                <p:cNvPr id="166" name="Picture 4" descr="C:\Users\sunny\Desktop\제목 없음.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93709" y="2843652"/>
                  <a:ext cx="1081947" cy="1141122"/>
                </a:xfrm>
                <a:prstGeom prst="rect">
                  <a:avLst/>
                </a:prstGeom>
                <a:noFill/>
                <a:extLst/>
              </p:spPr>
            </p:pic>
            <p:pic>
              <p:nvPicPr>
                <p:cNvPr id="167" name="Picture 4" descr="C:\Users\sunny\Desktop\제목 없음.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545837" y="2852936"/>
                  <a:ext cx="1081947" cy="1141122"/>
                </a:xfrm>
                <a:prstGeom prst="rect">
                  <a:avLst/>
                </a:prstGeom>
                <a:noFill/>
                <a:extLst/>
              </p:spPr>
            </p:pic>
            <p:pic>
              <p:nvPicPr>
                <p:cNvPr id="168" name="Picture 4" descr="C:\Users\sunny\Desktop\제목 없음.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95536" y="3717032"/>
                  <a:ext cx="1081947" cy="1141122"/>
                </a:xfrm>
                <a:prstGeom prst="rect">
                  <a:avLst/>
                </a:prstGeom>
                <a:noFill/>
                <a:extLst/>
              </p:spPr>
            </p:pic>
            <p:pic>
              <p:nvPicPr>
                <p:cNvPr id="169" name="Picture 4" descr="C:\Users\sunny\Desktop\제목 없음.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545837" y="3717032"/>
                  <a:ext cx="1081947" cy="1141122"/>
                </a:xfrm>
                <a:prstGeom prst="rect">
                  <a:avLst/>
                </a:prstGeom>
                <a:noFill/>
                <a:extLst/>
              </p:spPr>
            </p:pic>
            <p:pic>
              <p:nvPicPr>
                <p:cNvPr id="170" name="Picture 4" descr="C:\Users\sunny\Desktop\제목 없음.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697965" y="2852936"/>
                  <a:ext cx="1081947" cy="1141122"/>
                </a:xfrm>
                <a:prstGeom prst="rect">
                  <a:avLst/>
                </a:prstGeom>
                <a:noFill/>
                <a:extLst/>
              </p:spPr>
            </p:pic>
            <p:pic>
              <p:nvPicPr>
                <p:cNvPr id="171" name="Picture 4" descr="C:\Users\sunny\Desktop\제목 없음.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699792" y="3717032"/>
                  <a:ext cx="1081947" cy="1141122"/>
                </a:xfrm>
                <a:prstGeom prst="rect">
                  <a:avLst/>
                </a:prstGeom>
                <a:noFill/>
                <a:extLst/>
              </p:spPr>
            </p:pic>
            <p:pic>
              <p:nvPicPr>
                <p:cNvPr id="172" name="Picture 4" descr="C:\Users\sunny\Desktop\제목 없음.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71600" y="1916832"/>
                  <a:ext cx="1081947" cy="1141122"/>
                </a:xfrm>
                <a:prstGeom prst="rect">
                  <a:avLst/>
                </a:prstGeom>
                <a:noFill/>
                <a:extLst/>
              </p:spPr>
            </p:pic>
            <p:pic>
              <p:nvPicPr>
                <p:cNvPr id="173" name="Picture 4" descr="C:\Users\sunny\Desktop\제목 없음.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121901" y="1927838"/>
                  <a:ext cx="1081947" cy="1141122"/>
                </a:xfrm>
                <a:prstGeom prst="rect">
                  <a:avLst/>
                </a:prstGeom>
                <a:noFill/>
                <a:extLst/>
              </p:spPr>
            </p:pic>
            <p:pic>
              <p:nvPicPr>
                <p:cNvPr id="174" name="Picture 4" descr="C:\Users\sunny\Desktop\제목 없음.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402" y="1124744"/>
                  <a:ext cx="4365023" cy="4727970"/>
                </a:xfrm>
                <a:prstGeom prst="rect">
                  <a:avLst/>
                </a:prstGeom>
                <a:noFill/>
                <a:extLst/>
              </p:spPr>
            </p:pic>
          </p:grpSp>
          <p:grpSp>
            <p:nvGrpSpPr>
              <p:cNvPr id="175" name="그룹 174"/>
              <p:cNvGrpSpPr/>
              <p:nvPr/>
            </p:nvGrpSpPr>
            <p:grpSpPr>
              <a:xfrm>
                <a:off x="2854413" y="2471213"/>
                <a:ext cx="1909908" cy="2196069"/>
                <a:chOff x="-19402" y="1124744"/>
                <a:chExt cx="4365023" cy="4727970"/>
              </a:xfrm>
            </p:grpSpPr>
            <p:pic>
              <p:nvPicPr>
                <p:cNvPr id="176" name="Picture 4" descr="C:\Users\sunny\Desktop\제목 없음.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93709" y="2843652"/>
                  <a:ext cx="1081947" cy="1141122"/>
                </a:xfrm>
                <a:prstGeom prst="rect">
                  <a:avLst/>
                </a:prstGeom>
                <a:noFill/>
                <a:extLst/>
              </p:spPr>
            </p:pic>
            <p:pic>
              <p:nvPicPr>
                <p:cNvPr id="177" name="Picture 4" descr="C:\Users\sunny\Desktop\제목 없음.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545837" y="2852936"/>
                  <a:ext cx="1081947" cy="1141122"/>
                </a:xfrm>
                <a:prstGeom prst="rect">
                  <a:avLst/>
                </a:prstGeom>
                <a:noFill/>
                <a:extLst/>
              </p:spPr>
            </p:pic>
            <p:pic>
              <p:nvPicPr>
                <p:cNvPr id="178" name="Picture 4" descr="C:\Users\sunny\Desktop\제목 없음.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95536" y="3717032"/>
                  <a:ext cx="1081947" cy="1141122"/>
                </a:xfrm>
                <a:prstGeom prst="rect">
                  <a:avLst/>
                </a:prstGeom>
                <a:noFill/>
                <a:extLst/>
              </p:spPr>
            </p:pic>
            <p:pic>
              <p:nvPicPr>
                <p:cNvPr id="179" name="Picture 4" descr="C:\Users\sunny\Desktop\제목 없음.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545837" y="3717032"/>
                  <a:ext cx="1081947" cy="1141122"/>
                </a:xfrm>
                <a:prstGeom prst="rect">
                  <a:avLst/>
                </a:prstGeom>
                <a:noFill/>
                <a:extLst/>
              </p:spPr>
            </p:pic>
            <p:pic>
              <p:nvPicPr>
                <p:cNvPr id="180" name="Picture 4" descr="C:\Users\sunny\Desktop\제목 없음.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697965" y="2852936"/>
                  <a:ext cx="1081947" cy="1141122"/>
                </a:xfrm>
                <a:prstGeom prst="rect">
                  <a:avLst/>
                </a:prstGeom>
                <a:noFill/>
                <a:extLst/>
              </p:spPr>
            </p:pic>
            <p:pic>
              <p:nvPicPr>
                <p:cNvPr id="181" name="Picture 4" descr="C:\Users\sunny\Desktop\제목 없음.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699792" y="3717032"/>
                  <a:ext cx="1081947" cy="1141122"/>
                </a:xfrm>
                <a:prstGeom prst="rect">
                  <a:avLst/>
                </a:prstGeom>
                <a:noFill/>
                <a:extLst/>
              </p:spPr>
            </p:pic>
            <p:pic>
              <p:nvPicPr>
                <p:cNvPr id="182" name="Picture 4" descr="C:\Users\sunny\Desktop\제목 없음.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71600" y="1916832"/>
                  <a:ext cx="1081947" cy="1141122"/>
                </a:xfrm>
                <a:prstGeom prst="rect">
                  <a:avLst/>
                </a:prstGeom>
                <a:noFill/>
                <a:extLst/>
              </p:spPr>
            </p:pic>
            <p:pic>
              <p:nvPicPr>
                <p:cNvPr id="183" name="Picture 4" descr="C:\Users\sunny\Desktop\제목 없음.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121901" y="1927838"/>
                  <a:ext cx="1081947" cy="1141122"/>
                </a:xfrm>
                <a:prstGeom prst="rect">
                  <a:avLst/>
                </a:prstGeom>
                <a:noFill/>
                <a:extLst/>
              </p:spPr>
            </p:pic>
            <p:pic>
              <p:nvPicPr>
                <p:cNvPr id="184" name="Picture 4" descr="C:\Users\sunny\Desktop\제목 없음.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402" y="1124744"/>
                  <a:ext cx="4365023" cy="4727970"/>
                </a:xfrm>
                <a:prstGeom prst="rect">
                  <a:avLst/>
                </a:prstGeom>
                <a:noFill/>
                <a:extLst/>
              </p:spPr>
            </p:pic>
          </p:grpSp>
          <p:pic>
            <p:nvPicPr>
              <p:cNvPr id="219" name="Picture 4" descr="C:\Users\sunny\Desktop\제목 없음.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615600" y="3644759"/>
                <a:ext cx="248628" cy="260682"/>
              </a:xfrm>
              <a:prstGeom prst="rect">
                <a:avLst/>
              </a:prstGeom>
              <a:noFill/>
              <a:extLst/>
            </p:spPr>
          </p:pic>
          <p:pic>
            <p:nvPicPr>
              <p:cNvPr id="220" name="Picture 4" descr="C:\Users\sunny\Desktop\제목 없음.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880356" y="3646880"/>
                <a:ext cx="248628" cy="260682"/>
              </a:xfrm>
              <a:prstGeom prst="rect">
                <a:avLst/>
              </a:prstGeom>
              <a:noFill/>
              <a:extLst/>
            </p:spPr>
          </p:pic>
          <p:pic>
            <p:nvPicPr>
              <p:cNvPr id="221" name="Picture 4" descr="C:\Users\sunny\Desktop\제목 없음.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616020" y="3844277"/>
                <a:ext cx="248628" cy="260682"/>
              </a:xfrm>
              <a:prstGeom prst="rect">
                <a:avLst/>
              </a:prstGeom>
              <a:noFill/>
              <a:extLst/>
            </p:spPr>
          </p:pic>
          <p:pic>
            <p:nvPicPr>
              <p:cNvPr id="222" name="Picture 4" descr="C:\Users\sunny\Desktop\제목 없음.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880356" y="3844277"/>
                <a:ext cx="248628" cy="260682"/>
              </a:xfrm>
              <a:prstGeom prst="rect">
                <a:avLst/>
              </a:prstGeom>
              <a:noFill/>
              <a:extLst/>
            </p:spPr>
          </p:pic>
          <p:pic>
            <p:nvPicPr>
              <p:cNvPr id="223" name="Picture 4" descr="C:\Users\sunny\Desktop\제목 없음.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145111" y="3646880"/>
                <a:ext cx="248628" cy="260682"/>
              </a:xfrm>
              <a:prstGeom prst="rect">
                <a:avLst/>
              </a:prstGeom>
              <a:noFill/>
              <a:extLst/>
            </p:spPr>
          </p:pic>
          <p:pic>
            <p:nvPicPr>
              <p:cNvPr id="224" name="Picture 4" descr="C:\Users\sunny\Desktop\제목 없음.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145531" y="3844277"/>
                <a:ext cx="248628" cy="260682"/>
              </a:xfrm>
              <a:prstGeom prst="rect">
                <a:avLst/>
              </a:prstGeom>
              <a:noFill/>
              <a:extLst/>
            </p:spPr>
          </p:pic>
          <p:pic>
            <p:nvPicPr>
              <p:cNvPr id="225" name="Picture 4" descr="C:\Users\sunny\Desktop\제목 없음.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748397" y="3433033"/>
                <a:ext cx="248628" cy="260682"/>
              </a:xfrm>
              <a:prstGeom prst="rect">
                <a:avLst/>
              </a:prstGeom>
              <a:noFill/>
              <a:extLst/>
            </p:spPr>
          </p:pic>
          <p:pic>
            <p:nvPicPr>
              <p:cNvPr id="226" name="Picture 4" descr="C:\Users\sunny\Desktop\제목 없음.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012733" y="3435547"/>
                <a:ext cx="248628" cy="260682"/>
              </a:xfrm>
              <a:prstGeom prst="rect">
                <a:avLst/>
              </a:prstGeom>
              <a:noFill/>
              <a:extLst/>
            </p:spPr>
          </p:pic>
          <p:pic>
            <p:nvPicPr>
              <p:cNvPr id="227" name="Picture 4" descr="C:\Users\sunny\Desktop\제목 없음.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520668" y="3252085"/>
                <a:ext cx="1003070" cy="1080076"/>
              </a:xfrm>
              <a:prstGeom prst="rect">
                <a:avLst/>
              </a:prstGeom>
              <a:noFill/>
              <a:extLst/>
            </p:spPr>
          </p:pic>
          <p:pic>
            <p:nvPicPr>
              <p:cNvPr id="210" name="Picture 4" descr="C:\Users\sunny\Desktop\제목 없음.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675704" y="3613326"/>
                <a:ext cx="248628" cy="260682"/>
              </a:xfrm>
              <a:prstGeom prst="rect">
                <a:avLst/>
              </a:prstGeom>
              <a:noFill/>
              <a:extLst/>
            </p:spPr>
          </p:pic>
          <p:pic>
            <p:nvPicPr>
              <p:cNvPr id="211" name="Picture 4" descr="C:\Users\sunny\Desktop\제목 없음.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940460" y="3615447"/>
                <a:ext cx="248628" cy="260682"/>
              </a:xfrm>
              <a:prstGeom prst="rect">
                <a:avLst/>
              </a:prstGeom>
              <a:noFill/>
              <a:extLst/>
            </p:spPr>
          </p:pic>
          <p:pic>
            <p:nvPicPr>
              <p:cNvPr id="212" name="Picture 4" descr="C:\Users\sunny\Desktop\제목 없음.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676124" y="3812844"/>
                <a:ext cx="248628" cy="260682"/>
              </a:xfrm>
              <a:prstGeom prst="rect">
                <a:avLst/>
              </a:prstGeom>
              <a:noFill/>
              <a:extLst/>
            </p:spPr>
          </p:pic>
          <p:pic>
            <p:nvPicPr>
              <p:cNvPr id="213" name="Picture 4" descr="C:\Users\sunny\Desktop\제목 없음.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940460" y="3812844"/>
                <a:ext cx="248628" cy="260682"/>
              </a:xfrm>
              <a:prstGeom prst="rect">
                <a:avLst/>
              </a:prstGeom>
              <a:noFill/>
              <a:extLst/>
            </p:spPr>
          </p:pic>
          <p:pic>
            <p:nvPicPr>
              <p:cNvPr id="214" name="Picture 4" descr="C:\Users\sunny\Desktop\제목 없음.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205215" y="3615447"/>
                <a:ext cx="248628" cy="260682"/>
              </a:xfrm>
              <a:prstGeom prst="rect">
                <a:avLst/>
              </a:prstGeom>
              <a:noFill/>
              <a:extLst/>
            </p:spPr>
          </p:pic>
          <p:pic>
            <p:nvPicPr>
              <p:cNvPr id="215" name="Picture 4" descr="C:\Users\sunny\Desktop\제목 없음.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205635" y="3812844"/>
                <a:ext cx="248628" cy="260682"/>
              </a:xfrm>
              <a:prstGeom prst="rect">
                <a:avLst/>
              </a:prstGeom>
              <a:noFill/>
              <a:extLst/>
            </p:spPr>
          </p:pic>
          <p:pic>
            <p:nvPicPr>
              <p:cNvPr id="216" name="Picture 4" descr="C:\Users\sunny\Desktop\제목 없음.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808501" y="3401600"/>
                <a:ext cx="248628" cy="260682"/>
              </a:xfrm>
              <a:prstGeom prst="rect">
                <a:avLst/>
              </a:prstGeom>
              <a:noFill/>
              <a:extLst/>
            </p:spPr>
          </p:pic>
          <p:pic>
            <p:nvPicPr>
              <p:cNvPr id="217" name="Picture 4" descr="C:\Users\sunny\Desktop\제목 없음.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072837" y="3404114"/>
                <a:ext cx="248628" cy="260682"/>
              </a:xfrm>
              <a:prstGeom prst="rect">
                <a:avLst/>
              </a:prstGeom>
              <a:noFill/>
              <a:extLst/>
            </p:spPr>
          </p:pic>
          <p:pic>
            <p:nvPicPr>
              <p:cNvPr id="218" name="Picture 4" descr="C:\Users\sunny\Desktop\제목 없음.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580772" y="3220652"/>
                <a:ext cx="1003070" cy="1080076"/>
              </a:xfrm>
              <a:prstGeom prst="rect">
                <a:avLst/>
              </a:prstGeom>
              <a:noFill/>
              <a:extLst/>
            </p:spPr>
          </p:pic>
          <p:sp>
            <p:nvSpPr>
              <p:cNvPr id="189" name="순서도: 준비 188"/>
              <p:cNvSpPr/>
              <p:nvPr/>
            </p:nvSpPr>
            <p:spPr>
              <a:xfrm>
                <a:off x="6090960" y="2172255"/>
                <a:ext cx="2894392" cy="2235359"/>
              </a:xfrm>
              <a:prstGeom prst="flowChartPreparation">
                <a:avLst/>
              </a:prstGeom>
              <a:noFill/>
              <a:ln w="76200">
                <a:solidFill>
                  <a:srgbClr val="3333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pic>
            <p:nvPicPr>
              <p:cNvPr id="201" name="Picture 4" descr="C:\Users\sunny\Desktop\제목 없음.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615600" y="2722931"/>
                <a:ext cx="248628" cy="260682"/>
              </a:xfrm>
              <a:prstGeom prst="rect">
                <a:avLst/>
              </a:prstGeom>
              <a:noFill/>
              <a:extLst/>
            </p:spPr>
          </p:pic>
          <p:pic>
            <p:nvPicPr>
              <p:cNvPr id="202" name="Picture 4" descr="C:\Users\sunny\Desktop\제목 없음.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880356" y="2725052"/>
                <a:ext cx="248628" cy="260682"/>
              </a:xfrm>
              <a:prstGeom prst="rect">
                <a:avLst/>
              </a:prstGeom>
              <a:noFill/>
              <a:extLst/>
            </p:spPr>
          </p:pic>
          <p:pic>
            <p:nvPicPr>
              <p:cNvPr id="203" name="Picture 4" descr="C:\Users\sunny\Desktop\제목 없음.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616020" y="2922449"/>
                <a:ext cx="248628" cy="260682"/>
              </a:xfrm>
              <a:prstGeom prst="rect">
                <a:avLst/>
              </a:prstGeom>
              <a:noFill/>
              <a:extLst/>
            </p:spPr>
          </p:pic>
          <p:pic>
            <p:nvPicPr>
              <p:cNvPr id="204" name="Picture 4" descr="C:\Users\sunny\Desktop\제목 없음.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880356" y="2922449"/>
                <a:ext cx="248628" cy="260682"/>
              </a:xfrm>
              <a:prstGeom prst="rect">
                <a:avLst/>
              </a:prstGeom>
              <a:noFill/>
              <a:extLst/>
            </p:spPr>
          </p:pic>
          <p:pic>
            <p:nvPicPr>
              <p:cNvPr id="205" name="Picture 4" descr="C:\Users\sunny\Desktop\제목 없음.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145111" y="2725052"/>
                <a:ext cx="248628" cy="260682"/>
              </a:xfrm>
              <a:prstGeom prst="rect">
                <a:avLst/>
              </a:prstGeom>
              <a:noFill/>
              <a:extLst/>
            </p:spPr>
          </p:pic>
          <p:pic>
            <p:nvPicPr>
              <p:cNvPr id="206" name="Picture 4" descr="C:\Users\sunny\Desktop\제목 없음.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145531" y="2922449"/>
                <a:ext cx="248628" cy="260682"/>
              </a:xfrm>
              <a:prstGeom prst="rect">
                <a:avLst/>
              </a:prstGeom>
              <a:noFill/>
              <a:extLst/>
            </p:spPr>
          </p:pic>
          <p:pic>
            <p:nvPicPr>
              <p:cNvPr id="207" name="Picture 4" descr="C:\Users\sunny\Desktop\제목 없음.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748397" y="2511205"/>
                <a:ext cx="248628" cy="260682"/>
              </a:xfrm>
              <a:prstGeom prst="rect">
                <a:avLst/>
              </a:prstGeom>
              <a:noFill/>
              <a:extLst/>
            </p:spPr>
          </p:pic>
          <p:pic>
            <p:nvPicPr>
              <p:cNvPr id="208" name="Picture 4" descr="C:\Users\sunny\Desktop\제목 없음.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012733" y="2513719"/>
                <a:ext cx="248628" cy="260682"/>
              </a:xfrm>
              <a:prstGeom prst="rect">
                <a:avLst/>
              </a:prstGeom>
              <a:noFill/>
              <a:extLst/>
            </p:spPr>
          </p:pic>
          <p:pic>
            <p:nvPicPr>
              <p:cNvPr id="209" name="Picture 4" descr="C:\Users\sunny\Desktop\제목 없음.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520668" y="2330257"/>
                <a:ext cx="1003070" cy="1080076"/>
              </a:xfrm>
              <a:prstGeom prst="rect">
                <a:avLst/>
              </a:prstGeom>
              <a:noFill/>
              <a:extLst/>
            </p:spPr>
          </p:pic>
          <p:pic>
            <p:nvPicPr>
              <p:cNvPr id="192" name="Picture 4" descr="C:\Users\sunny\Desktop\제목 없음.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670545" y="2700131"/>
                <a:ext cx="248628" cy="260682"/>
              </a:xfrm>
              <a:prstGeom prst="rect">
                <a:avLst/>
              </a:prstGeom>
              <a:noFill/>
              <a:extLst/>
            </p:spPr>
          </p:pic>
          <p:pic>
            <p:nvPicPr>
              <p:cNvPr id="193" name="Picture 4" descr="C:\Users\sunny\Desktop\제목 없음.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935301" y="2702252"/>
                <a:ext cx="248628" cy="260682"/>
              </a:xfrm>
              <a:prstGeom prst="rect">
                <a:avLst/>
              </a:prstGeom>
              <a:noFill/>
              <a:extLst/>
            </p:spPr>
          </p:pic>
          <p:pic>
            <p:nvPicPr>
              <p:cNvPr id="194" name="Picture 4" descr="C:\Users\sunny\Desktop\제목 없음.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670965" y="2899649"/>
                <a:ext cx="248628" cy="260682"/>
              </a:xfrm>
              <a:prstGeom prst="rect">
                <a:avLst/>
              </a:prstGeom>
              <a:noFill/>
              <a:extLst/>
            </p:spPr>
          </p:pic>
          <p:pic>
            <p:nvPicPr>
              <p:cNvPr id="195" name="Picture 4" descr="C:\Users\sunny\Desktop\제목 없음.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935301" y="2899649"/>
                <a:ext cx="248628" cy="260682"/>
              </a:xfrm>
              <a:prstGeom prst="rect">
                <a:avLst/>
              </a:prstGeom>
              <a:noFill/>
              <a:extLst/>
            </p:spPr>
          </p:pic>
          <p:pic>
            <p:nvPicPr>
              <p:cNvPr id="196" name="Picture 4" descr="C:\Users\sunny\Desktop\제목 없음.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200056" y="2702252"/>
                <a:ext cx="248628" cy="260682"/>
              </a:xfrm>
              <a:prstGeom prst="rect">
                <a:avLst/>
              </a:prstGeom>
              <a:noFill/>
              <a:extLst/>
            </p:spPr>
          </p:pic>
          <p:pic>
            <p:nvPicPr>
              <p:cNvPr id="197" name="Picture 4" descr="C:\Users\sunny\Desktop\제목 없음.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200476" y="2899649"/>
                <a:ext cx="248628" cy="260682"/>
              </a:xfrm>
              <a:prstGeom prst="rect">
                <a:avLst/>
              </a:prstGeom>
              <a:noFill/>
              <a:extLst/>
            </p:spPr>
          </p:pic>
          <p:pic>
            <p:nvPicPr>
              <p:cNvPr id="198" name="Picture 4" descr="C:\Users\sunny\Desktop\제목 없음.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803342" y="2488405"/>
                <a:ext cx="248628" cy="260682"/>
              </a:xfrm>
              <a:prstGeom prst="rect">
                <a:avLst/>
              </a:prstGeom>
              <a:noFill/>
              <a:extLst/>
            </p:spPr>
          </p:pic>
          <p:pic>
            <p:nvPicPr>
              <p:cNvPr id="199" name="Picture 4" descr="C:\Users\sunny\Desktop\제목 없음.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067678" y="2490919"/>
                <a:ext cx="248628" cy="260682"/>
              </a:xfrm>
              <a:prstGeom prst="rect">
                <a:avLst/>
              </a:prstGeom>
              <a:noFill/>
              <a:extLst/>
            </p:spPr>
          </p:pic>
          <p:pic>
            <p:nvPicPr>
              <p:cNvPr id="200" name="Picture 4" descr="C:\Users\sunny\Desktop\제목 없음.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575613" y="2307457"/>
                <a:ext cx="1003070" cy="1080076"/>
              </a:xfrm>
              <a:prstGeom prst="rect">
                <a:avLst/>
              </a:prstGeom>
              <a:noFill/>
              <a:extLst/>
            </p:spPr>
          </p:pic>
          <p:grpSp>
            <p:nvGrpSpPr>
              <p:cNvPr id="229" name="그룹 228"/>
              <p:cNvGrpSpPr/>
              <p:nvPr/>
            </p:nvGrpSpPr>
            <p:grpSpPr>
              <a:xfrm>
                <a:off x="6499804" y="5583762"/>
                <a:ext cx="1003070" cy="1080076"/>
                <a:chOff x="-19402" y="1124744"/>
                <a:chExt cx="4365023" cy="4727970"/>
              </a:xfrm>
            </p:grpSpPr>
            <p:pic>
              <p:nvPicPr>
                <p:cNvPr id="261" name="Picture 4" descr="C:\Users\sunny\Desktop\제목 없음.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93709" y="2843652"/>
                  <a:ext cx="1081947" cy="1141122"/>
                </a:xfrm>
                <a:prstGeom prst="rect">
                  <a:avLst/>
                </a:prstGeom>
                <a:noFill/>
                <a:extLst/>
              </p:spPr>
            </p:pic>
            <p:pic>
              <p:nvPicPr>
                <p:cNvPr id="262" name="Picture 4" descr="C:\Users\sunny\Desktop\제목 없음.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545837" y="2852936"/>
                  <a:ext cx="1081947" cy="1141122"/>
                </a:xfrm>
                <a:prstGeom prst="rect">
                  <a:avLst/>
                </a:prstGeom>
                <a:noFill/>
                <a:extLst/>
              </p:spPr>
            </p:pic>
            <p:pic>
              <p:nvPicPr>
                <p:cNvPr id="263" name="Picture 4" descr="C:\Users\sunny\Desktop\제목 없음.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95536" y="3717032"/>
                  <a:ext cx="1081947" cy="1141122"/>
                </a:xfrm>
                <a:prstGeom prst="rect">
                  <a:avLst/>
                </a:prstGeom>
                <a:noFill/>
                <a:extLst/>
              </p:spPr>
            </p:pic>
            <p:pic>
              <p:nvPicPr>
                <p:cNvPr id="264" name="Picture 4" descr="C:\Users\sunny\Desktop\제목 없음.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545837" y="3717032"/>
                  <a:ext cx="1081947" cy="1141122"/>
                </a:xfrm>
                <a:prstGeom prst="rect">
                  <a:avLst/>
                </a:prstGeom>
                <a:noFill/>
                <a:extLst/>
              </p:spPr>
            </p:pic>
            <p:pic>
              <p:nvPicPr>
                <p:cNvPr id="265" name="Picture 4" descr="C:\Users\sunny\Desktop\제목 없음.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697965" y="2852936"/>
                  <a:ext cx="1081947" cy="1141122"/>
                </a:xfrm>
                <a:prstGeom prst="rect">
                  <a:avLst/>
                </a:prstGeom>
                <a:noFill/>
                <a:extLst/>
              </p:spPr>
            </p:pic>
            <p:pic>
              <p:nvPicPr>
                <p:cNvPr id="266" name="Picture 4" descr="C:\Users\sunny\Desktop\제목 없음.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699792" y="3717032"/>
                  <a:ext cx="1081947" cy="1141122"/>
                </a:xfrm>
                <a:prstGeom prst="rect">
                  <a:avLst/>
                </a:prstGeom>
                <a:noFill/>
                <a:extLst/>
              </p:spPr>
            </p:pic>
            <p:pic>
              <p:nvPicPr>
                <p:cNvPr id="267" name="Picture 4" descr="C:\Users\sunny\Desktop\제목 없음.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971600" y="1916832"/>
                  <a:ext cx="1081947" cy="1141122"/>
                </a:xfrm>
                <a:prstGeom prst="rect">
                  <a:avLst/>
                </a:prstGeom>
                <a:noFill/>
                <a:extLst/>
              </p:spPr>
            </p:pic>
            <p:pic>
              <p:nvPicPr>
                <p:cNvPr id="268" name="Picture 4" descr="C:\Users\sunny\Desktop\제목 없음.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121901" y="1927838"/>
                  <a:ext cx="1081947" cy="1141122"/>
                </a:xfrm>
                <a:prstGeom prst="rect">
                  <a:avLst/>
                </a:prstGeom>
                <a:noFill/>
                <a:extLst/>
              </p:spPr>
            </p:pic>
            <p:pic>
              <p:nvPicPr>
                <p:cNvPr id="269" name="Picture 4" descr="C:\Users\sunny\Desktop\제목 없음.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9402" y="1124744"/>
                  <a:ext cx="4365023" cy="4727970"/>
                </a:xfrm>
                <a:prstGeom prst="rect">
                  <a:avLst/>
                </a:prstGeom>
                <a:noFill/>
                <a:extLst/>
              </p:spPr>
            </p:pic>
          </p:grpSp>
          <p:grpSp>
            <p:nvGrpSpPr>
              <p:cNvPr id="230" name="그룹 229"/>
              <p:cNvGrpSpPr/>
              <p:nvPr/>
            </p:nvGrpSpPr>
            <p:grpSpPr>
              <a:xfrm>
                <a:off x="7559908" y="5552329"/>
                <a:ext cx="1003070" cy="1080076"/>
                <a:chOff x="-19402" y="1124744"/>
                <a:chExt cx="4365023" cy="4727970"/>
              </a:xfrm>
            </p:grpSpPr>
            <p:pic>
              <p:nvPicPr>
                <p:cNvPr id="252" name="Picture 4" descr="C:\Users\sunny\Desktop\제목 없음.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93709" y="2843652"/>
                  <a:ext cx="1081947" cy="1141122"/>
                </a:xfrm>
                <a:prstGeom prst="rect">
                  <a:avLst/>
                </a:prstGeom>
                <a:noFill/>
                <a:extLst/>
              </p:spPr>
            </p:pic>
            <p:pic>
              <p:nvPicPr>
                <p:cNvPr id="253" name="Picture 4" descr="C:\Users\sunny\Desktop\제목 없음.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545837" y="2852936"/>
                  <a:ext cx="1081947" cy="1141122"/>
                </a:xfrm>
                <a:prstGeom prst="rect">
                  <a:avLst/>
                </a:prstGeom>
                <a:noFill/>
                <a:extLst/>
              </p:spPr>
            </p:pic>
            <p:pic>
              <p:nvPicPr>
                <p:cNvPr id="254" name="Picture 4" descr="C:\Users\sunny\Desktop\제목 없음.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95536" y="3717032"/>
                  <a:ext cx="1081947" cy="1141122"/>
                </a:xfrm>
                <a:prstGeom prst="rect">
                  <a:avLst/>
                </a:prstGeom>
                <a:noFill/>
                <a:extLst/>
              </p:spPr>
            </p:pic>
            <p:pic>
              <p:nvPicPr>
                <p:cNvPr id="255" name="Picture 4" descr="C:\Users\sunny\Desktop\제목 없음.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545837" y="3717032"/>
                  <a:ext cx="1081947" cy="1141122"/>
                </a:xfrm>
                <a:prstGeom prst="rect">
                  <a:avLst/>
                </a:prstGeom>
                <a:noFill/>
                <a:extLst/>
              </p:spPr>
            </p:pic>
            <p:pic>
              <p:nvPicPr>
                <p:cNvPr id="256" name="Picture 4" descr="C:\Users\sunny\Desktop\제목 없음.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697965" y="2852936"/>
                  <a:ext cx="1081947" cy="1141122"/>
                </a:xfrm>
                <a:prstGeom prst="rect">
                  <a:avLst/>
                </a:prstGeom>
                <a:noFill/>
                <a:extLst/>
              </p:spPr>
            </p:pic>
            <p:pic>
              <p:nvPicPr>
                <p:cNvPr id="257" name="Picture 4" descr="C:\Users\sunny\Desktop\제목 없음.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699792" y="3717032"/>
                  <a:ext cx="1081947" cy="1141122"/>
                </a:xfrm>
                <a:prstGeom prst="rect">
                  <a:avLst/>
                </a:prstGeom>
                <a:noFill/>
                <a:extLst/>
              </p:spPr>
            </p:pic>
            <p:pic>
              <p:nvPicPr>
                <p:cNvPr id="258" name="Picture 4" descr="C:\Users\sunny\Desktop\제목 없음.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971600" y="1916832"/>
                  <a:ext cx="1081947" cy="1141122"/>
                </a:xfrm>
                <a:prstGeom prst="rect">
                  <a:avLst/>
                </a:prstGeom>
                <a:noFill/>
                <a:extLst/>
              </p:spPr>
            </p:pic>
            <p:pic>
              <p:nvPicPr>
                <p:cNvPr id="259" name="Picture 4" descr="C:\Users\sunny\Desktop\제목 없음.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121901" y="1927838"/>
                  <a:ext cx="1081947" cy="1141122"/>
                </a:xfrm>
                <a:prstGeom prst="rect">
                  <a:avLst/>
                </a:prstGeom>
                <a:noFill/>
                <a:extLst/>
              </p:spPr>
            </p:pic>
            <p:pic>
              <p:nvPicPr>
                <p:cNvPr id="260" name="Picture 4" descr="C:\Users\sunny\Desktop\제목 없음.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9402" y="1124744"/>
                  <a:ext cx="4365023" cy="4727970"/>
                </a:xfrm>
                <a:prstGeom prst="rect">
                  <a:avLst/>
                </a:prstGeom>
                <a:noFill/>
                <a:extLst/>
              </p:spPr>
            </p:pic>
          </p:grpSp>
          <p:sp>
            <p:nvSpPr>
              <p:cNvPr id="231" name="순서도: 준비 230"/>
              <p:cNvSpPr/>
              <p:nvPr/>
            </p:nvSpPr>
            <p:spPr>
              <a:xfrm>
                <a:off x="6070096" y="4503932"/>
                <a:ext cx="2894392" cy="2235359"/>
              </a:xfrm>
              <a:prstGeom prst="flowChartPreparation">
                <a:avLst/>
              </a:prstGeom>
              <a:noFill/>
              <a:ln w="76200">
                <a:solidFill>
                  <a:srgbClr val="3333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grpSp>
            <p:nvGrpSpPr>
              <p:cNvPr id="232" name="그룹 231"/>
              <p:cNvGrpSpPr/>
              <p:nvPr/>
            </p:nvGrpSpPr>
            <p:grpSpPr>
              <a:xfrm>
                <a:off x="6499804" y="4661934"/>
                <a:ext cx="1003070" cy="1080076"/>
                <a:chOff x="-19402" y="1124744"/>
                <a:chExt cx="4365023" cy="4727970"/>
              </a:xfrm>
            </p:grpSpPr>
            <p:pic>
              <p:nvPicPr>
                <p:cNvPr id="243" name="Picture 4" descr="C:\Users\sunny\Desktop\제목 없음.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93709" y="2843652"/>
                  <a:ext cx="1081947" cy="1141122"/>
                </a:xfrm>
                <a:prstGeom prst="rect">
                  <a:avLst/>
                </a:prstGeom>
                <a:noFill/>
                <a:extLst/>
              </p:spPr>
            </p:pic>
            <p:pic>
              <p:nvPicPr>
                <p:cNvPr id="244" name="Picture 4" descr="C:\Users\sunny\Desktop\제목 없음.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545837" y="2852936"/>
                  <a:ext cx="1081947" cy="1141122"/>
                </a:xfrm>
                <a:prstGeom prst="rect">
                  <a:avLst/>
                </a:prstGeom>
                <a:noFill/>
                <a:extLst/>
              </p:spPr>
            </p:pic>
            <p:pic>
              <p:nvPicPr>
                <p:cNvPr id="245" name="Picture 4" descr="C:\Users\sunny\Desktop\제목 없음.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95536" y="3717032"/>
                  <a:ext cx="1081947" cy="1141122"/>
                </a:xfrm>
                <a:prstGeom prst="rect">
                  <a:avLst/>
                </a:prstGeom>
                <a:noFill/>
                <a:extLst/>
              </p:spPr>
            </p:pic>
            <p:pic>
              <p:nvPicPr>
                <p:cNvPr id="246" name="Picture 4" descr="C:\Users\sunny\Desktop\제목 없음.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545837" y="3717032"/>
                  <a:ext cx="1081947" cy="1141122"/>
                </a:xfrm>
                <a:prstGeom prst="rect">
                  <a:avLst/>
                </a:prstGeom>
                <a:noFill/>
                <a:extLst/>
              </p:spPr>
            </p:pic>
            <p:pic>
              <p:nvPicPr>
                <p:cNvPr id="247" name="Picture 4" descr="C:\Users\sunny\Desktop\제목 없음.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697965" y="2852936"/>
                  <a:ext cx="1081947" cy="1141122"/>
                </a:xfrm>
                <a:prstGeom prst="rect">
                  <a:avLst/>
                </a:prstGeom>
                <a:noFill/>
                <a:extLst/>
              </p:spPr>
            </p:pic>
            <p:pic>
              <p:nvPicPr>
                <p:cNvPr id="248" name="Picture 4" descr="C:\Users\sunny\Desktop\제목 없음.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699792" y="3717032"/>
                  <a:ext cx="1081947" cy="1141122"/>
                </a:xfrm>
                <a:prstGeom prst="rect">
                  <a:avLst/>
                </a:prstGeom>
                <a:noFill/>
                <a:extLst/>
              </p:spPr>
            </p:pic>
            <p:pic>
              <p:nvPicPr>
                <p:cNvPr id="249" name="Picture 4" descr="C:\Users\sunny\Desktop\제목 없음.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971600" y="1916832"/>
                  <a:ext cx="1081947" cy="1141122"/>
                </a:xfrm>
                <a:prstGeom prst="rect">
                  <a:avLst/>
                </a:prstGeom>
                <a:noFill/>
                <a:extLst/>
              </p:spPr>
            </p:pic>
            <p:pic>
              <p:nvPicPr>
                <p:cNvPr id="250" name="Picture 4" descr="C:\Users\sunny\Desktop\제목 없음.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121901" y="1927838"/>
                  <a:ext cx="1081947" cy="1141122"/>
                </a:xfrm>
                <a:prstGeom prst="rect">
                  <a:avLst/>
                </a:prstGeom>
                <a:noFill/>
                <a:extLst/>
              </p:spPr>
            </p:pic>
            <p:pic>
              <p:nvPicPr>
                <p:cNvPr id="251" name="Picture 4" descr="C:\Users\sunny\Desktop\제목 없음.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9402" y="1124744"/>
                  <a:ext cx="4365023" cy="4727970"/>
                </a:xfrm>
                <a:prstGeom prst="rect">
                  <a:avLst/>
                </a:prstGeom>
                <a:noFill/>
                <a:extLst/>
              </p:spPr>
            </p:pic>
          </p:grpSp>
          <p:grpSp>
            <p:nvGrpSpPr>
              <p:cNvPr id="233" name="그룹 232"/>
              <p:cNvGrpSpPr/>
              <p:nvPr/>
            </p:nvGrpSpPr>
            <p:grpSpPr>
              <a:xfrm>
                <a:off x="7554749" y="4639134"/>
                <a:ext cx="1003070" cy="1080076"/>
                <a:chOff x="-19402" y="1124744"/>
                <a:chExt cx="4365023" cy="4727970"/>
              </a:xfrm>
            </p:grpSpPr>
            <p:pic>
              <p:nvPicPr>
                <p:cNvPr id="234" name="Picture 4" descr="C:\Users\sunny\Desktop\제목 없음.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93709" y="2843652"/>
                  <a:ext cx="1081947" cy="1141122"/>
                </a:xfrm>
                <a:prstGeom prst="rect">
                  <a:avLst/>
                </a:prstGeom>
                <a:noFill/>
                <a:extLst/>
              </p:spPr>
            </p:pic>
            <p:pic>
              <p:nvPicPr>
                <p:cNvPr id="235" name="Picture 4" descr="C:\Users\sunny\Desktop\제목 없음.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545837" y="2852936"/>
                  <a:ext cx="1081947" cy="1141122"/>
                </a:xfrm>
                <a:prstGeom prst="rect">
                  <a:avLst/>
                </a:prstGeom>
                <a:noFill/>
                <a:extLst/>
              </p:spPr>
            </p:pic>
            <p:pic>
              <p:nvPicPr>
                <p:cNvPr id="236" name="Picture 4" descr="C:\Users\sunny\Desktop\제목 없음.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95536" y="3717032"/>
                  <a:ext cx="1081947" cy="1141122"/>
                </a:xfrm>
                <a:prstGeom prst="rect">
                  <a:avLst/>
                </a:prstGeom>
                <a:noFill/>
                <a:extLst/>
              </p:spPr>
            </p:pic>
            <p:pic>
              <p:nvPicPr>
                <p:cNvPr id="237" name="Picture 4" descr="C:\Users\sunny\Desktop\제목 없음.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545837" y="3717032"/>
                  <a:ext cx="1081947" cy="1141122"/>
                </a:xfrm>
                <a:prstGeom prst="rect">
                  <a:avLst/>
                </a:prstGeom>
                <a:noFill/>
                <a:extLst/>
              </p:spPr>
            </p:pic>
            <p:pic>
              <p:nvPicPr>
                <p:cNvPr id="238" name="Picture 4" descr="C:\Users\sunny\Desktop\제목 없음.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697965" y="2852936"/>
                  <a:ext cx="1081947" cy="1141122"/>
                </a:xfrm>
                <a:prstGeom prst="rect">
                  <a:avLst/>
                </a:prstGeom>
                <a:noFill/>
                <a:extLst/>
              </p:spPr>
            </p:pic>
            <p:pic>
              <p:nvPicPr>
                <p:cNvPr id="239" name="Picture 4" descr="C:\Users\sunny\Desktop\제목 없음.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699792" y="3717032"/>
                  <a:ext cx="1081947" cy="1141122"/>
                </a:xfrm>
                <a:prstGeom prst="rect">
                  <a:avLst/>
                </a:prstGeom>
                <a:noFill/>
                <a:extLst/>
              </p:spPr>
            </p:pic>
            <p:pic>
              <p:nvPicPr>
                <p:cNvPr id="240" name="Picture 4" descr="C:\Users\sunny\Desktop\제목 없음.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971600" y="1916832"/>
                  <a:ext cx="1081947" cy="1141122"/>
                </a:xfrm>
                <a:prstGeom prst="rect">
                  <a:avLst/>
                </a:prstGeom>
                <a:noFill/>
                <a:extLst/>
              </p:spPr>
            </p:pic>
            <p:pic>
              <p:nvPicPr>
                <p:cNvPr id="241" name="Picture 4" descr="C:\Users\sunny\Desktop\제목 없음.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121901" y="1927838"/>
                  <a:ext cx="1081947" cy="1141122"/>
                </a:xfrm>
                <a:prstGeom prst="rect">
                  <a:avLst/>
                </a:prstGeom>
                <a:noFill/>
                <a:extLst/>
              </p:spPr>
            </p:pic>
            <p:pic>
              <p:nvPicPr>
                <p:cNvPr id="242" name="Picture 4" descr="C:\Users\sunny\Desktop\제목 없음.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9402" y="1124744"/>
                  <a:ext cx="4365023" cy="4727970"/>
                </a:xfrm>
                <a:prstGeom prst="rect">
                  <a:avLst/>
                </a:prstGeom>
                <a:noFill/>
                <a:extLst/>
              </p:spPr>
            </p:pic>
          </p:grpSp>
          <p:cxnSp>
            <p:nvCxnSpPr>
              <p:cNvPr id="272" name="꺾인 연결선 271"/>
              <p:cNvCxnSpPr>
                <a:stCxn id="164" idx="3"/>
                <a:endCxn id="231" idx="1"/>
              </p:cNvCxnSpPr>
              <p:nvPr/>
            </p:nvCxnSpPr>
            <p:spPr>
              <a:xfrm>
                <a:off x="5538644" y="4468840"/>
                <a:ext cx="531452" cy="1152772"/>
              </a:xfrm>
              <a:prstGeom prst="bentConnector3">
                <a:avLst>
                  <a:gd name="adj1" fmla="val 54779"/>
                </a:avLst>
              </a:prstGeom>
              <a:ln w="101600">
                <a:solidFill>
                  <a:srgbClr val="FF0000"/>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pic>
            <p:nvPicPr>
              <p:cNvPr id="287" name="Picture 2" descr="https://encrypted-tbn2.gstatic.com/images?q=tbn:ANd9GcTpJMc-H-yuu_pnn8CMdf1j7IGtJsNPo4noZxtP_-uz-5DJ8l4G">
                <a:hlinkClick r:id="rId10"/>
              </p:cNvPr>
              <p:cNvPicPr>
                <a:picLocks noChangeAspect="1" noChangeArrowheads="1"/>
              </p:cNvPicPr>
              <p:nvPr/>
            </p:nvPicPr>
            <p:blipFill>
              <a:blip r:embed="rId11" cstate="print">
                <a:clrChange>
                  <a:clrFrom>
                    <a:srgbClr val="FFFDFF"/>
                  </a:clrFrom>
                  <a:clrTo>
                    <a:srgbClr val="FFFDFF">
                      <a:alpha val="0"/>
                    </a:srgbClr>
                  </a:clrTo>
                </a:clrChange>
                <a:extLst>
                  <a:ext uri="{28A0092B-C50C-407E-A947-70E740481C1C}">
                    <a14:useLocalDpi xmlns:a14="http://schemas.microsoft.com/office/drawing/2010/main" val="0"/>
                  </a:ext>
                </a:extLst>
              </a:blip>
              <a:srcRect/>
              <a:stretch>
                <a:fillRect/>
              </a:stretch>
            </p:blipFill>
            <p:spPr bwMode="auto">
              <a:xfrm>
                <a:off x="5027379" y="2005133"/>
                <a:ext cx="1084465" cy="981821"/>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2" name="그룹 1"/>
          <p:cNvGrpSpPr/>
          <p:nvPr/>
        </p:nvGrpSpPr>
        <p:grpSpPr>
          <a:xfrm>
            <a:off x="4152630" y="1500950"/>
            <a:ext cx="2573954" cy="1469435"/>
            <a:chOff x="6055416" y="64374"/>
            <a:chExt cx="3039206" cy="1729083"/>
          </a:xfrm>
        </p:grpSpPr>
        <p:grpSp>
          <p:nvGrpSpPr>
            <p:cNvPr id="145" name="그룹 144"/>
            <p:cNvGrpSpPr/>
            <p:nvPr/>
          </p:nvGrpSpPr>
          <p:grpSpPr>
            <a:xfrm>
              <a:off x="6055416" y="73966"/>
              <a:ext cx="1440160" cy="1719491"/>
              <a:chOff x="7164288" y="2167320"/>
              <a:chExt cx="1849239" cy="2011878"/>
            </a:xfrm>
          </p:grpSpPr>
          <p:pic>
            <p:nvPicPr>
              <p:cNvPr id="146" name="Picture 3" descr="C:\Users\sunny\Desktop\smartx-box.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7264381" y="2649897"/>
                <a:ext cx="992966" cy="8912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8" name="Picture 3" descr="C:\Users\sunny\Desktop\smartx-box.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8020561" y="2691193"/>
                <a:ext cx="992966" cy="8912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9" name="Picture 3" descr="C:\Users\sunny\Desktop\smartx-box.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7262282" y="3280167"/>
                <a:ext cx="992966" cy="8912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0" name="Picture 3" descr="C:\Users\sunny\Desktop\smartx-box.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8020561" y="3287952"/>
                <a:ext cx="992966" cy="8912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1" name="TextBox 1"/>
              <p:cNvSpPr txBox="1">
                <a:spLocks noChangeArrowheads="1"/>
              </p:cNvSpPr>
              <p:nvPr/>
            </p:nvSpPr>
            <p:spPr bwMode="auto">
              <a:xfrm>
                <a:off x="7164288" y="2167320"/>
                <a:ext cx="1849239" cy="5508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latinLnBrk="1">
                  <a:spcBef>
                    <a:spcPct val="20000"/>
                  </a:spcBef>
                  <a:buFont typeface="Arial" charset="0"/>
                  <a:buChar char="•"/>
                  <a:defRPr sz="3200">
                    <a:solidFill>
                      <a:schemeClr val="tx1"/>
                    </a:solidFill>
                    <a:latin typeface="Times New Roman" pitchFamily="18" charset="0"/>
                    <a:ea typeface="맑은 고딕" pitchFamily="50" charset="-127"/>
                    <a:cs typeface="Times New Roman" pitchFamily="18" charset="0"/>
                  </a:defRPr>
                </a:lvl1pPr>
                <a:lvl2pPr marL="742950" indent="-285750" latinLnBrk="1">
                  <a:spcBef>
                    <a:spcPct val="20000"/>
                  </a:spcBef>
                  <a:buFont typeface="Arial" charset="0"/>
                  <a:buChar char="–"/>
                  <a:defRPr sz="2800">
                    <a:solidFill>
                      <a:schemeClr val="tx1"/>
                    </a:solidFill>
                    <a:latin typeface="Times New Roman" pitchFamily="18" charset="0"/>
                    <a:ea typeface="맑은 고딕" pitchFamily="50" charset="-127"/>
                    <a:cs typeface="Times New Roman" pitchFamily="18" charset="0"/>
                  </a:defRPr>
                </a:lvl2pPr>
                <a:lvl3pPr marL="1143000" indent="-228600" latinLnBrk="1">
                  <a:spcBef>
                    <a:spcPct val="20000"/>
                  </a:spcBef>
                  <a:buFont typeface="Arial" charset="0"/>
                  <a:buChar char="•"/>
                  <a:defRPr sz="2400">
                    <a:solidFill>
                      <a:schemeClr val="tx1"/>
                    </a:solidFill>
                    <a:latin typeface="Times New Roman" pitchFamily="18" charset="0"/>
                    <a:ea typeface="맑은 고딕" pitchFamily="50" charset="-127"/>
                    <a:cs typeface="Times New Roman" pitchFamily="18" charset="0"/>
                  </a:defRPr>
                </a:lvl3pPr>
                <a:lvl4pPr marL="1600200" indent="-228600" latinLnBrk="1">
                  <a:spcBef>
                    <a:spcPct val="20000"/>
                  </a:spcBef>
                  <a:buFont typeface="Arial" charset="0"/>
                  <a:buChar char="–"/>
                  <a:defRPr sz="2000">
                    <a:solidFill>
                      <a:schemeClr val="tx1"/>
                    </a:solidFill>
                    <a:latin typeface="Times New Roman" pitchFamily="18" charset="0"/>
                    <a:ea typeface="맑은 고딕" pitchFamily="50" charset="-127"/>
                    <a:cs typeface="Times New Roman" pitchFamily="18" charset="0"/>
                  </a:defRPr>
                </a:lvl4pPr>
                <a:lvl5pPr marL="2057400" indent="-228600" latinLnBrk="1">
                  <a:spcBef>
                    <a:spcPct val="20000"/>
                  </a:spcBef>
                  <a:buFont typeface="Arial" charset="0"/>
                  <a:buChar char="»"/>
                  <a:defRPr sz="2000">
                    <a:solidFill>
                      <a:schemeClr val="tx1"/>
                    </a:solidFill>
                    <a:latin typeface="Times New Roman" pitchFamily="18" charset="0"/>
                    <a:ea typeface="맑은 고딕" pitchFamily="50" charset="-127"/>
                    <a:cs typeface="Times New Roman" pitchFamily="18" charset="0"/>
                  </a:defRPr>
                </a:lvl5pPr>
                <a:lvl6pPr marL="2514600" indent="-228600" eaLnBrk="0" fontAlgn="base" hangingPunct="0">
                  <a:spcBef>
                    <a:spcPct val="20000"/>
                  </a:spcBef>
                  <a:spcAft>
                    <a:spcPct val="0"/>
                  </a:spcAft>
                  <a:buFont typeface="Arial" charset="0"/>
                  <a:buChar char="»"/>
                  <a:defRPr sz="2000">
                    <a:solidFill>
                      <a:schemeClr val="tx1"/>
                    </a:solidFill>
                    <a:latin typeface="Times New Roman" pitchFamily="18" charset="0"/>
                    <a:ea typeface="맑은 고딕" pitchFamily="50" charset="-127"/>
                    <a:cs typeface="Times New Roman" pitchFamily="18" charset="0"/>
                  </a:defRPr>
                </a:lvl6pPr>
                <a:lvl7pPr marL="2971800" indent="-228600" eaLnBrk="0" fontAlgn="base" hangingPunct="0">
                  <a:spcBef>
                    <a:spcPct val="20000"/>
                  </a:spcBef>
                  <a:spcAft>
                    <a:spcPct val="0"/>
                  </a:spcAft>
                  <a:buFont typeface="Arial" charset="0"/>
                  <a:buChar char="»"/>
                  <a:defRPr sz="2000">
                    <a:solidFill>
                      <a:schemeClr val="tx1"/>
                    </a:solidFill>
                    <a:latin typeface="Times New Roman" pitchFamily="18" charset="0"/>
                    <a:ea typeface="맑은 고딕" pitchFamily="50" charset="-127"/>
                    <a:cs typeface="Times New Roman" pitchFamily="18" charset="0"/>
                  </a:defRPr>
                </a:lvl7pPr>
                <a:lvl8pPr marL="3429000" indent="-228600" eaLnBrk="0" fontAlgn="base" hangingPunct="0">
                  <a:spcBef>
                    <a:spcPct val="20000"/>
                  </a:spcBef>
                  <a:spcAft>
                    <a:spcPct val="0"/>
                  </a:spcAft>
                  <a:buFont typeface="Arial" charset="0"/>
                  <a:buChar char="»"/>
                  <a:defRPr sz="2000">
                    <a:solidFill>
                      <a:schemeClr val="tx1"/>
                    </a:solidFill>
                    <a:latin typeface="Times New Roman" pitchFamily="18" charset="0"/>
                    <a:ea typeface="맑은 고딕" pitchFamily="50" charset="-127"/>
                    <a:cs typeface="Times New Roman" pitchFamily="18" charset="0"/>
                  </a:defRPr>
                </a:lvl8pPr>
                <a:lvl9pPr marL="3886200" indent="-228600" eaLnBrk="0" fontAlgn="base" hangingPunct="0">
                  <a:spcBef>
                    <a:spcPct val="20000"/>
                  </a:spcBef>
                  <a:spcAft>
                    <a:spcPct val="0"/>
                  </a:spcAft>
                  <a:buFont typeface="Arial" charset="0"/>
                  <a:buChar char="»"/>
                  <a:defRPr sz="2000">
                    <a:solidFill>
                      <a:schemeClr val="tx1"/>
                    </a:solidFill>
                    <a:latin typeface="Times New Roman" pitchFamily="18" charset="0"/>
                    <a:ea typeface="맑은 고딕" pitchFamily="50" charset="-127"/>
                    <a:cs typeface="Times New Roman" pitchFamily="18" charset="0"/>
                  </a:defRPr>
                </a:lvl9pPr>
              </a:lstStyle>
              <a:p>
                <a:pPr algn="ctr" latinLnBrk="0">
                  <a:spcBef>
                    <a:spcPct val="0"/>
                  </a:spcBef>
                  <a:buFontTx/>
                  <a:buNone/>
                </a:pPr>
                <a:r>
                  <a:rPr lang="en-US" altLang="ko-KR" sz="2000" dirty="0" smtClean="0">
                    <a:ea typeface="굴림" pitchFamily="50" charset="-127"/>
                  </a:rPr>
                  <a:t>Scale </a:t>
                </a:r>
                <a:r>
                  <a:rPr lang="en-US" altLang="ko-KR" sz="2000" dirty="0" smtClean="0">
                    <a:solidFill>
                      <a:srgbClr val="FF0000"/>
                    </a:solidFill>
                    <a:ea typeface="굴림" pitchFamily="50" charset="-127"/>
                  </a:rPr>
                  <a:t>Out</a:t>
                </a:r>
                <a:endParaRPr lang="ko-KR" altLang="en-US" sz="1100" dirty="0">
                  <a:solidFill>
                    <a:srgbClr val="FF0000"/>
                  </a:solidFill>
                  <a:ea typeface="굴림" pitchFamily="50" charset="-127"/>
                </a:endParaRPr>
              </a:p>
            </p:txBody>
          </p:sp>
        </p:grpSp>
        <p:grpSp>
          <p:nvGrpSpPr>
            <p:cNvPr id="152" name="그룹 151"/>
            <p:cNvGrpSpPr/>
            <p:nvPr/>
          </p:nvGrpSpPr>
          <p:grpSpPr>
            <a:xfrm>
              <a:off x="7655260" y="64374"/>
              <a:ext cx="1439362" cy="1688692"/>
              <a:chOff x="7251496" y="4616095"/>
              <a:chExt cx="1712991" cy="2119208"/>
            </a:xfrm>
          </p:grpSpPr>
          <p:sp>
            <p:nvSpPr>
              <p:cNvPr id="153" name="TextBox 1"/>
              <p:cNvSpPr txBox="1">
                <a:spLocks noChangeArrowheads="1"/>
              </p:cNvSpPr>
              <p:nvPr/>
            </p:nvSpPr>
            <p:spPr bwMode="auto">
              <a:xfrm>
                <a:off x="7251496" y="4616095"/>
                <a:ext cx="1640978" cy="590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latinLnBrk="1">
                  <a:spcBef>
                    <a:spcPct val="20000"/>
                  </a:spcBef>
                  <a:buFont typeface="Arial" charset="0"/>
                  <a:buChar char="•"/>
                  <a:defRPr sz="3200">
                    <a:solidFill>
                      <a:schemeClr val="tx1"/>
                    </a:solidFill>
                    <a:latin typeface="Times New Roman" pitchFamily="18" charset="0"/>
                    <a:ea typeface="맑은 고딕" pitchFamily="50" charset="-127"/>
                    <a:cs typeface="Times New Roman" pitchFamily="18" charset="0"/>
                  </a:defRPr>
                </a:lvl1pPr>
                <a:lvl2pPr marL="742950" indent="-285750" latinLnBrk="1">
                  <a:spcBef>
                    <a:spcPct val="20000"/>
                  </a:spcBef>
                  <a:buFont typeface="Arial" charset="0"/>
                  <a:buChar char="–"/>
                  <a:defRPr sz="2800">
                    <a:solidFill>
                      <a:schemeClr val="tx1"/>
                    </a:solidFill>
                    <a:latin typeface="Times New Roman" pitchFamily="18" charset="0"/>
                    <a:ea typeface="맑은 고딕" pitchFamily="50" charset="-127"/>
                    <a:cs typeface="Times New Roman" pitchFamily="18" charset="0"/>
                  </a:defRPr>
                </a:lvl2pPr>
                <a:lvl3pPr marL="1143000" indent="-228600" latinLnBrk="1">
                  <a:spcBef>
                    <a:spcPct val="20000"/>
                  </a:spcBef>
                  <a:buFont typeface="Arial" charset="0"/>
                  <a:buChar char="•"/>
                  <a:defRPr sz="2400">
                    <a:solidFill>
                      <a:schemeClr val="tx1"/>
                    </a:solidFill>
                    <a:latin typeface="Times New Roman" pitchFamily="18" charset="0"/>
                    <a:ea typeface="맑은 고딕" pitchFamily="50" charset="-127"/>
                    <a:cs typeface="Times New Roman" pitchFamily="18" charset="0"/>
                  </a:defRPr>
                </a:lvl3pPr>
                <a:lvl4pPr marL="1600200" indent="-228600" latinLnBrk="1">
                  <a:spcBef>
                    <a:spcPct val="20000"/>
                  </a:spcBef>
                  <a:buFont typeface="Arial" charset="0"/>
                  <a:buChar char="–"/>
                  <a:defRPr sz="2000">
                    <a:solidFill>
                      <a:schemeClr val="tx1"/>
                    </a:solidFill>
                    <a:latin typeface="Times New Roman" pitchFamily="18" charset="0"/>
                    <a:ea typeface="맑은 고딕" pitchFamily="50" charset="-127"/>
                    <a:cs typeface="Times New Roman" pitchFamily="18" charset="0"/>
                  </a:defRPr>
                </a:lvl4pPr>
                <a:lvl5pPr marL="2057400" indent="-228600" latinLnBrk="1">
                  <a:spcBef>
                    <a:spcPct val="20000"/>
                  </a:spcBef>
                  <a:buFont typeface="Arial" charset="0"/>
                  <a:buChar char="»"/>
                  <a:defRPr sz="2000">
                    <a:solidFill>
                      <a:schemeClr val="tx1"/>
                    </a:solidFill>
                    <a:latin typeface="Times New Roman" pitchFamily="18" charset="0"/>
                    <a:ea typeface="맑은 고딕" pitchFamily="50" charset="-127"/>
                    <a:cs typeface="Times New Roman" pitchFamily="18" charset="0"/>
                  </a:defRPr>
                </a:lvl5pPr>
                <a:lvl6pPr marL="2514600" indent="-228600" eaLnBrk="0" fontAlgn="base" hangingPunct="0">
                  <a:spcBef>
                    <a:spcPct val="20000"/>
                  </a:spcBef>
                  <a:spcAft>
                    <a:spcPct val="0"/>
                  </a:spcAft>
                  <a:buFont typeface="Arial" charset="0"/>
                  <a:buChar char="»"/>
                  <a:defRPr sz="2000">
                    <a:solidFill>
                      <a:schemeClr val="tx1"/>
                    </a:solidFill>
                    <a:latin typeface="Times New Roman" pitchFamily="18" charset="0"/>
                    <a:ea typeface="맑은 고딕" pitchFamily="50" charset="-127"/>
                    <a:cs typeface="Times New Roman" pitchFamily="18" charset="0"/>
                  </a:defRPr>
                </a:lvl6pPr>
                <a:lvl7pPr marL="2971800" indent="-228600" eaLnBrk="0" fontAlgn="base" hangingPunct="0">
                  <a:spcBef>
                    <a:spcPct val="20000"/>
                  </a:spcBef>
                  <a:spcAft>
                    <a:spcPct val="0"/>
                  </a:spcAft>
                  <a:buFont typeface="Arial" charset="0"/>
                  <a:buChar char="»"/>
                  <a:defRPr sz="2000">
                    <a:solidFill>
                      <a:schemeClr val="tx1"/>
                    </a:solidFill>
                    <a:latin typeface="Times New Roman" pitchFamily="18" charset="0"/>
                    <a:ea typeface="맑은 고딕" pitchFamily="50" charset="-127"/>
                    <a:cs typeface="Times New Roman" pitchFamily="18" charset="0"/>
                  </a:defRPr>
                </a:lvl7pPr>
                <a:lvl8pPr marL="3429000" indent="-228600" eaLnBrk="0" fontAlgn="base" hangingPunct="0">
                  <a:spcBef>
                    <a:spcPct val="20000"/>
                  </a:spcBef>
                  <a:spcAft>
                    <a:spcPct val="0"/>
                  </a:spcAft>
                  <a:buFont typeface="Arial" charset="0"/>
                  <a:buChar char="»"/>
                  <a:defRPr sz="2000">
                    <a:solidFill>
                      <a:schemeClr val="tx1"/>
                    </a:solidFill>
                    <a:latin typeface="Times New Roman" pitchFamily="18" charset="0"/>
                    <a:ea typeface="맑은 고딕" pitchFamily="50" charset="-127"/>
                    <a:cs typeface="Times New Roman" pitchFamily="18" charset="0"/>
                  </a:defRPr>
                </a:lvl8pPr>
                <a:lvl9pPr marL="3886200" indent="-228600" eaLnBrk="0" fontAlgn="base" hangingPunct="0">
                  <a:spcBef>
                    <a:spcPct val="20000"/>
                  </a:spcBef>
                  <a:spcAft>
                    <a:spcPct val="0"/>
                  </a:spcAft>
                  <a:buFont typeface="Arial" charset="0"/>
                  <a:buChar char="»"/>
                  <a:defRPr sz="2000">
                    <a:solidFill>
                      <a:schemeClr val="tx1"/>
                    </a:solidFill>
                    <a:latin typeface="Times New Roman" pitchFamily="18" charset="0"/>
                    <a:ea typeface="맑은 고딕" pitchFamily="50" charset="-127"/>
                    <a:cs typeface="Times New Roman" pitchFamily="18" charset="0"/>
                  </a:defRPr>
                </a:lvl9pPr>
              </a:lstStyle>
              <a:p>
                <a:pPr algn="ctr" latinLnBrk="0">
                  <a:spcBef>
                    <a:spcPct val="0"/>
                  </a:spcBef>
                  <a:buFontTx/>
                  <a:buNone/>
                </a:pPr>
                <a:r>
                  <a:rPr lang="en-US" altLang="ko-KR" sz="2000" dirty="0" smtClean="0">
                    <a:ea typeface="굴림" pitchFamily="50" charset="-127"/>
                  </a:rPr>
                  <a:t>Scale </a:t>
                </a:r>
                <a:r>
                  <a:rPr lang="en-US" altLang="ko-KR" sz="2000" dirty="0" smtClean="0">
                    <a:solidFill>
                      <a:srgbClr val="FF0000"/>
                    </a:solidFill>
                    <a:ea typeface="굴림" pitchFamily="50" charset="-127"/>
                  </a:rPr>
                  <a:t>Up</a:t>
                </a:r>
                <a:endParaRPr lang="ko-KR" altLang="en-US" sz="1100" dirty="0">
                  <a:solidFill>
                    <a:srgbClr val="FF0000"/>
                  </a:solidFill>
                  <a:ea typeface="굴림" pitchFamily="50" charset="-127"/>
                </a:endParaRPr>
              </a:p>
            </p:txBody>
          </p:sp>
          <p:pic>
            <p:nvPicPr>
              <p:cNvPr id="154" name="Picture 3" descr="C:\Users\sunny\Desktop\smartx-box.pn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289076" y="5157192"/>
                <a:ext cx="1675411" cy="1578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155" name="그룹 154"/>
          <p:cNvGrpSpPr/>
          <p:nvPr/>
        </p:nvGrpSpPr>
        <p:grpSpPr>
          <a:xfrm>
            <a:off x="7010400" y="400094"/>
            <a:ext cx="1900679" cy="1703218"/>
            <a:chOff x="544198" y="598485"/>
            <a:chExt cx="1900679" cy="1703218"/>
          </a:xfrm>
        </p:grpSpPr>
        <p:grpSp>
          <p:nvGrpSpPr>
            <p:cNvPr id="156" name="그룹 155"/>
            <p:cNvGrpSpPr/>
            <p:nvPr/>
          </p:nvGrpSpPr>
          <p:grpSpPr>
            <a:xfrm>
              <a:off x="969183" y="854321"/>
              <a:ext cx="1475694" cy="1447382"/>
              <a:chOff x="3185979" y="2656221"/>
              <a:chExt cx="1475694" cy="1447382"/>
            </a:xfrm>
          </p:grpSpPr>
          <p:grpSp>
            <p:nvGrpSpPr>
              <p:cNvPr id="159" name="그룹 158"/>
              <p:cNvGrpSpPr/>
              <p:nvPr/>
            </p:nvGrpSpPr>
            <p:grpSpPr>
              <a:xfrm>
                <a:off x="3185979" y="2656221"/>
                <a:ext cx="1475694" cy="1447382"/>
                <a:chOff x="5477748" y="3510139"/>
                <a:chExt cx="679262" cy="666230"/>
              </a:xfrm>
            </p:grpSpPr>
            <p:pic>
              <p:nvPicPr>
                <p:cNvPr id="163" name="Picture 4" descr="C:\Users\sunny\Desktop\제목 없음.png"/>
                <p:cNvPicPr>
                  <a:picLocks noChangeAspect="1" noChangeArrowheads="1"/>
                </p:cNvPicPr>
                <p:nvPr/>
              </p:nvPicPr>
              <p:blipFill>
                <a:blip r:embed="rId14" cstate="print">
                  <a:lum bright="70000" contrast="-70000"/>
                  <a:extLst>
                    <a:ext uri="{28A0092B-C50C-407E-A947-70E740481C1C}">
                      <a14:useLocalDpi xmlns:a14="http://schemas.microsoft.com/office/drawing/2010/main" val="0"/>
                    </a:ext>
                  </a:extLst>
                </a:blip>
                <a:srcRect/>
                <a:stretch>
                  <a:fillRect/>
                </a:stretch>
              </p:blipFill>
              <p:spPr bwMode="auto">
                <a:xfrm>
                  <a:off x="5477748" y="3510139"/>
                  <a:ext cx="679262" cy="666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5" name="그림 184"/>
                <p:cNvPicPr>
                  <a:picLocks noChangeAspect="1"/>
                </p:cNvPicPr>
                <p:nvPr/>
              </p:nvPicPr>
              <p:blipFill>
                <a:blip r:embed="rId15">
                  <a:duotone>
                    <a:prstClr val="black"/>
                    <a:schemeClr val="tx2">
                      <a:tint val="45000"/>
                      <a:satMod val="400000"/>
                    </a:schemeClr>
                  </a:duotone>
                </a:blip>
                <a:stretch>
                  <a:fillRect/>
                </a:stretch>
              </p:blipFill>
              <p:spPr>
                <a:xfrm>
                  <a:off x="5521495" y="3826661"/>
                  <a:ext cx="282305" cy="241497"/>
                </a:xfrm>
                <a:prstGeom prst="rect">
                  <a:avLst/>
                </a:prstGeom>
              </p:spPr>
            </p:pic>
            <p:pic>
              <p:nvPicPr>
                <p:cNvPr id="186" name="그림 185"/>
                <p:cNvPicPr>
                  <a:picLocks noChangeAspect="1"/>
                </p:cNvPicPr>
                <p:nvPr/>
              </p:nvPicPr>
              <p:blipFill>
                <a:blip r:embed="rId16">
                  <a:duotone>
                    <a:prstClr val="black"/>
                    <a:schemeClr val="tx2">
                      <a:tint val="45000"/>
                      <a:satMod val="400000"/>
                    </a:schemeClr>
                  </a:duotone>
                </a:blip>
                <a:stretch>
                  <a:fillRect/>
                </a:stretch>
              </p:blipFill>
              <p:spPr>
                <a:xfrm>
                  <a:off x="5847546" y="3832136"/>
                  <a:ext cx="269503" cy="230546"/>
                </a:xfrm>
                <a:prstGeom prst="rect">
                  <a:avLst/>
                </a:prstGeom>
              </p:spPr>
            </p:pic>
            <p:pic>
              <p:nvPicPr>
                <p:cNvPr id="270" name="그림 269"/>
                <p:cNvPicPr>
                  <a:picLocks noChangeAspect="1"/>
                </p:cNvPicPr>
                <p:nvPr/>
              </p:nvPicPr>
              <p:blipFill>
                <a:blip r:embed="rId17">
                  <a:duotone>
                    <a:prstClr val="black"/>
                    <a:schemeClr val="tx2">
                      <a:tint val="45000"/>
                      <a:satMod val="400000"/>
                    </a:schemeClr>
                  </a:duotone>
                </a:blip>
                <a:stretch>
                  <a:fillRect/>
                </a:stretch>
              </p:blipFill>
              <p:spPr>
                <a:xfrm>
                  <a:off x="5688773" y="3552166"/>
                  <a:ext cx="273799" cy="212956"/>
                </a:xfrm>
                <a:prstGeom prst="rect">
                  <a:avLst/>
                </a:prstGeom>
              </p:spPr>
            </p:pic>
          </p:grpSp>
          <p:sp>
            <p:nvSpPr>
              <p:cNvPr id="160" name="직사각형 159"/>
              <p:cNvSpPr/>
              <p:nvPr/>
            </p:nvSpPr>
            <p:spPr>
              <a:xfrm>
                <a:off x="4119942" y="3497508"/>
                <a:ext cx="399918" cy="272259"/>
              </a:xfrm>
              <a:prstGeom prst="rect">
                <a:avLst/>
              </a:prstGeom>
              <a:solidFill>
                <a:srgbClr val="FFFFFF">
                  <a:alpha val="80000"/>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200" dirty="0">
                    <a:solidFill>
                      <a:schemeClr val="tx1"/>
                    </a:solidFill>
                    <a:latin typeface="Times New Roman" panose="02020603050405020304" pitchFamily="18" charset="0"/>
                    <a:cs typeface="Times New Roman" panose="02020603050405020304" pitchFamily="18" charset="0"/>
                  </a:rPr>
                  <a:t>Smart NIC</a:t>
                </a:r>
                <a:endParaRPr lang="ko-KR" altLang="en-US" sz="1200" dirty="0">
                  <a:solidFill>
                    <a:schemeClr val="tx1"/>
                  </a:solidFill>
                  <a:latin typeface="Times New Roman" panose="02020603050405020304" pitchFamily="18" charset="0"/>
                  <a:cs typeface="Times New Roman" panose="02020603050405020304" pitchFamily="18" charset="0"/>
                </a:endParaRPr>
              </a:p>
            </p:txBody>
          </p:sp>
          <p:sp>
            <p:nvSpPr>
              <p:cNvPr id="161" name="직사각형 160"/>
              <p:cNvSpPr/>
              <p:nvPr/>
            </p:nvSpPr>
            <p:spPr>
              <a:xfrm>
                <a:off x="3722555" y="2835699"/>
                <a:ext cx="449059" cy="256926"/>
              </a:xfrm>
              <a:prstGeom prst="rect">
                <a:avLst/>
              </a:prstGeom>
              <a:solidFill>
                <a:srgbClr val="FFFFFF">
                  <a:alpha val="80000"/>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200" dirty="0">
                    <a:solidFill>
                      <a:schemeClr val="tx1"/>
                    </a:solidFill>
                    <a:latin typeface="Times New Roman" panose="02020603050405020304" pitchFamily="18" charset="0"/>
                    <a:cs typeface="Times New Roman" panose="02020603050405020304" pitchFamily="18" charset="0"/>
                  </a:rPr>
                  <a:t>NVMe Flash</a:t>
                </a:r>
                <a:endParaRPr lang="ko-KR" altLang="en-US" sz="1200" dirty="0">
                  <a:solidFill>
                    <a:schemeClr val="tx1"/>
                  </a:solidFill>
                  <a:latin typeface="Times New Roman" panose="02020603050405020304" pitchFamily="18" charset="0"/>
                  <a:cs typeface="Times New Roman" panose="02020603050405020304" pitchFamily="18" charset="0"/>
                </a:endParaRPr>
              </a:p>
            </p:txBody>
          </p:sp>
          <p:sp>
            <p:nvSpPr>
              <p:cNvPr id="162" name="직사각형 161"/>
              <p:cNvSpPr/>
              <p:nvPr/>
            </p:nvSpPr>
            <p:spPr>
              <a:xfrm>
                <a:off x="3386651" y="3504230"/>
                <a:ext cx="394336" cy="141043"/>
              </a:xfrm>
              <a:prstGeom prst="rect">
                <a:avLst/>
              </a:prstGeom>
              <a:solidFill>
                <a:srgbClr val="FFFFFF">
                  <a:alpha val="80000"/>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200" dirty="0">
                    <a:solidFill>
                      <a:schemeClr val="tx1"/>
                    </a:solidFill>
                    <a:latin typeface="Times New Roman" panose="02020603050405020304" pitchFamily="18" charset="0"/>
                    <a:cs typeface="Times New Roman" panose="02020603050405020304" pitchFamily="18" charset="0"/>
                  </a:rPr>
                  <a:t>HBM</a:t>
                </a:r>
                <a:endParaRPr lang="ko-KR" altLang="en-US" sz="1200" dirty="0">
                  <a:solidFill>
                    <a:schemeClr val="tx1"/>
                  </a:solidFill>
                  <a:latin typeface="Times New Roman" panose="02020603050405020304" pitchFamily="18" charset="0"/>
                  <a:cs typeface="Times New Roman" panose="02020603050405020304" pitchFamily="18" charset="0"/>
                </a:endParaRPr>
              </a:p>
            </p:txBody>
          </p:sp>
        </p:grpSp>
        <p:pic>
          <p:nvPicPr>
            <p:cNvPr id="157" name="Picture 8" descr="Image result for tesla gpu png"/>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544198" y="1195051"/>
              <a:ext cx="798970" cy="587044"/>
            </a:xfrm>
            <a:prstGeom prst="rect">
              <a:avLst/>
            </a:prstGeom>
            <a:noFill/>
            <a:extLst>
              <a:ext uri="{909E8E84-426E-40DD-AFC4-6F175D3DCCD1}">
                <a14:hiddenFill xmlns:a14="http://schemas.microsoft.com/office/drawing/2010/main">
                  <a:solidFill>
                    <a:srgbClr val="FFFFFF"/>
                  </a:solidFill>
                </a14:hiddenFill>
              </a:ext>
            </a:extLst>
          </p:spPr>
        </p:pic>
        <p:pic>
          <p:nvPicPr>
            <p:cNvPr id="158" name="Picture 8" descr="Image result for cpu xeon png"/>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724244" y="598485"/>
              <a:ext cx="662454" cy="577651"/>
            </a:xfrm>
            <a:prstGeom prst="rect">
              <a:avLst/>
            </a:prstGeom>
            <a:noFill/>
            <a:extLst>
              <a:ext uri="{909E8E84-426E-40DD-AFC4-6F175D3DCCD1}">
                <a14:hiddenFill xmlns:a14="http://schemas.microsoft.com/office/drawing/2010/main">
                  <a:solidFill>
                    <a:srgbClr val="FFFFFF"/>
                  </a:solidFill>
                </a14:hiddenFill>
              </a:ext>
            </a:extLst>
          </p:spPr>
        </p:pic>
      </p:grpSp>
      <p:sp>
        <p:nvSpPr>
          <p:cNvPr id="6" name="TextBox 5"/>
          <p:cNvSpPr txBox="1"/>
          <p:nvPr/>
        </p:nvSpPr>
        <p:spPr>
          <a:xfrm>
            <a:off x="6702019" y="4193200"/>
            <a:ext cx="2370363" cy="1569660"/>
          </a:xfrm>
          <a:prstGeom prst="rect">
            <a:avLst/>
          </a:prstGeom>
          <a:noFill/>
        </p:spPr>
        <p:txBody>
          <a:bodyPr wrap="square" rtlCol="0">
            <a:spAutoFit/>
          </a:bodyPr>
          <a:lstStyle/>
          <a:p>
            <a:pPr algn="ctr"/>
            <a:r>
              <a:rPr lang="en-US" altLang="ko-KR" sz="2400" dirty="0" smtClean="0"/>
              <a:t>HPC + </a:t>
            </a:r>
          </a:p>
          <a:p>
            <a:pPr algn="ctr"/>
            <a:r>
              <a:rPr lang="en-US" altLang="ko-KR" sz="2400" dirty="0" smtClean="0"/>
              <a:t>HPDA (</a:t>
            </a:r>
            <a:r>
              <a:rPr lang="en-US" altLang="ko-KR" sz="2400" dirty="0" err="1" smtClean="0"/>
              <a:t>BigData</a:t>
            </a:r>
            <a:r>
              <a:rPr lang="en-US" altLang="ko-KR" sz="2400" dirty="0" smtClean="0"/>
              <a:t>) </a:t>
            </a:r>
          </a:p>
          <a:p>
            <a:pPr algn="ctr"/>
            <a:endParaRPr lang="en-US" altLang="ko-KR" sz="2400" dirty="0" smtClean="0">
              <a:sym typeface="Wingdings" panose="05000000000000000000" pitchFamily="2" charset="2"/>
            </a:endParaRPr>
          </a:p>
          <a:p>
            <a:pPr algn="ctr"/>
            <a:r>
              <a:rPr lang="en-US" altLang="ko-KR" sz="2400" dirty="0" smtClean="0">
                <a:sym typeface="Wingdings" panose="05000000000000000000" pitchFamily="2" charset="2"/>
              </a:rPr>
              <a:t> AI (ML/DL)</a:t>
            </a:r>
            <a:endParaRPr lang="ko-KR" altLang="en-US" sz="2400" dirty="0"/>
          </a:p>
        </p:txBody>
      </p:sp>
    </p:spTree>
    <p:extLst>
      <p:ext uri="{BB962C8B-B14F-4D97-AF65-F5344CB8AC3E}">
        <p14:creationId xmlns:p14="http://schemas.microsoft.com/office/powerpoint/2010/main" val="425567608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3095"/>
            <a:ext cx="5542676" cy="594984"/>
          </a:xfrm>
        </p:spPr>
        <p:txBody>
          <a:bodyPr>
            <a:noAutofit/>
          </a:bodyPr>
          <a:lstStyle/>
          <a:p>
            <a:pPr algn="ctr"/>
            <a:r>
              <a:rPr lang="en-US" altLang="ko-KR" sz="4000" dirty="0" smtClean="0">
                <a:latin typeface="Times New Roman" panose="02020603050405020304" pitchFamily="18" charset="0"/>
                <a:cs typeface="Times New Roman" panose="02020603050405020304" pitchFamily="18" charset="0"/>
              </a:rPr>
              <a:t>Cluster for AI Computing</a:t>
            </a:r>
            <a:endParaRPr lang="ko-KR" altLang="en-US" sz="4000" dirty="0">
              <a:latin typeface="Times New Roman" panose="02020603050405020304" pitchFamily="18" charset="0"/>
              <a:cs typeface="Times New Roman" panose="02020603050405020304" pitchFamily="18" charset="0"/>
            </a:endParaRPr>
          </a:p>
        </p:txBody>
      </p:sp>
      <p:grpSp>
        <p:nvGrpSpPr>
          <p:cNvPr id="3" name="그룹 2"/>
          <p:cNvGrpSpPr/>
          <p:nvPr/>
        </p:nvGrpSpPr>
        <p:grpSpPr>
          <a:xfrm>
            <a:off x="107504" y="2474863"/>
            <a:ext cx="7757856" cy="4250422"/>
            <a:chOff x="126512" y="1363975"/>
            <a:chExt cx="8890976" cy="5307336"/>
          </a:xfrm>
        </p:grpSpPr>
        <p:grpSp>
          <p:nvGrpSpPr>
            <p:cNvPr id="155" name="그룹 154"/>
            <p:cNvGrpSpPr/>
            <p:nvPr/>
          </p:nvGrpSpPr>
          <p:grpSpPr>
            <a:xfrm>
              <a:off x="979235" y="1363975"/>
              <a:ext cx="3100998" cy="1657949"/>
              <a:chOff x="3034815" y="1038334"/>
              <a:chExt cx="3100998" cy="1657949"/>
            </a:xfrm>
          </p:grpSpPr>
          <p:sp>
            <p:nvSpPr>
              <p:cNvPr id="156" name="모서리가 둥근 직사각형 155"/>
              <p:cNvSpPr/>
              <p:nvPr/>
            </p:nvSpPr>
            <p:spPr>
              <a:xfrm>
                <a:off x="3518683" y="1455559"/>
                <a:ext cx="2617130" cy="1240724"/>
              </a:xfrm>
              <a:prstGeom prst="roundRect">
                <a:avLst/>
              </a:prstGeom>
              <a:solidFill>
                <a:srgbClr val="F7F7F7"/>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pic>
            <p:nvPicPr>
              <p:cNvPr id="157" name="Picture 4" descr="C:\Users\sunny\Desktop\제목 없음.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71477" y="1507705"/>
                <a:ext cx="833095" cy="7828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8" name="Picture 6" descr="Image result for mellanox smartnic 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0800000">
                <a:off x="4930749" y="1956752"/>
                <a:ext cx="474853" cy="412097"/>
              </a:xfrm>
              <a:prstGeom prst="rect">
                <a:avLst/>
              </a:prstGeom>
              <a:noFill/>
              <a:extLst>
                <a:ext uri="{909E8E84-426E-40DD-AFC4-6F175D3DCCD1}">
                  <a14:hiddenFill xmlns:a14="http://schemas.microsoft.com/office/drawing/2010/main">
                    <a:solidFill>
                      <a:srgbClr val="FFFFFF"/>
                    </a:solidFill>
                  </a14:hiddenFill>
                </a:ext>
              </a:extLst>
            </p:spPr>
          </p:pic>
          <p:sp>
            <p:nvSpPr>
              <p:cNvPr id="159" name="TextBox 94"/>
              <p:cNvSpPr txBox="1"/>
              <p:nvPr/>
            </p:nvSpPr>
            <p:spPr>
              <a:xfrm>
                <a:off x="3748527" y="1091473"/>
                <a:ext cx="2347507" cy="437565"/>
              </a:xfrm>
              <a:prstGeom prst="rect">
                <a:avLst/>
              </a:prstGeom>
              <a:noFill/>
            </p:spPr>
            <p:txBody>
              <a:bodyPr wrap="non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1600" b="1" dirty="0" smtClean="0">
                    <a:latin typeface="Times New Roman" panose="02020603050405020304" pitchFamily="18" charset="0"/>
                    <a:cs typeface="Times New Roman" panose="02020603050405020304" pitchFamily="18" charset="0"/>
                  </a:rPr>
                  <a:t>Intelligence Center</a:t>
                </a:r>
              </a:p>
            </p:txBody>
          </p:sp>
          <p:pic>
            <p:nvPicPr>
              <p:cNvPr id="160" name="Picture 4" descr="https://upload.wikimedia.org/wikipedia/commons/thumb/8/80/The_OpenStack_logo.svg/2000px-The_OpenStack_logo.svg.png"/>
              <p:cNvPicPr>
                <a:picLocks noChangeAspect="1" noChangeArrowheads="1"/>
              </p:cNvPicPr>
              <p:nvPr/>
            </p:nvPicPr>
            <p:blipFill rotWithShape="1">
              <a:blip r:embed="rId4" cstate="print">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l="8566" t="7926" r="14090" b="9205"/>
              <a:stretch/>
            </p:blipFill>
            <p:spPr bwMode="auto">
              <a:xfrm>
                <a:off x="4465963" y="2257792"/>
                <a:ext cx="367338" cy="350700"/>
              </a:xfrm>
              <a:prstGeom prst="rect">
                <a:avLst/>
              </a:prstGeom>
              <a:noFill/>
              <a:extLst>
                <a:ext uri="{909E8E84-426E-40DD-AFC4-6F175D3DCCD1}">
                  <a14:hiddenFill xmlns:a14="http://schemas.microsoft.com/office/drawing/2010/main">
                    <a:solidFill>
                      <a:srgbClr val="FFFFFF"/>
                    </a:solidFill>
                  </a14:hiddenFill>
                </a:ext>
              </a:extLst>
            </p:spPr>
          </p:pic>
          <p:pic>
            <p:nvPicPr>
              <p:cNvPr id="161" name="그림 160"/>
              <p:cNvPicPr>
                <a:picLocks noChangeAspect="1"/>
              </p:cNvPicPr>
              <p:nvPr/>
            </p:nvPicPr>
            <p:blipFill>
              <a:blip r:embed="rId5"/>
              <a:stretch>
                <a:fillRect/>
              </a:stretch>
            </p:blipFill>
            <p:spPr>
              <a:xfrm>
                <a:off x="3034815" y="1038334"/>
                <a:ext cx="947280" cy="932410"/>
              </a:xfrm>
              <a:prstGeom prst="rect">
                <a:avLst/>
              </a:prstGeom>
            </p:spPr>
          </p:pic>
          <p:pic>
            <p:nvPicPr>
              <p:cNvPr id="162" name="Picture 14" descr="Image result for kubernetes"/>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1" t="1" r="71922" b="4409"/>
              <a:stretch/>
            </p:blipFill>
            <p:spPr bwMode="auto">
              <a:xfrm>
                <a:off x="3915241" y="1921881"/>
                <a:ext cx="298058" cy="227512"/>
              </a:xfrm>
              <a:prstGeom prst="rect">
                <a:avLst/>
              </a:prstGeom>
              <a:noFill/>
              <a:extLst>
                <a:ext uri="{909E8E84-426E-40DD-AFC4-6F175D3DCCD1}">
                  <a14:hiddenFill xmlns:a14="http://schemas.microsoft.com/office/drawing/2010/main">
                    <a:solidFill>
                      <a:srgbClr val="FFFFFF"/>
                    </a:solidFill>
                  </a14:hiddenFill>
                </a:ext>
              </a:extLst>
            </p:spPr>
          </p:pic>
          <p:pic>
            <p:nvPicPr>
              <p:cNvPr id="163" name="그림 16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207426" y="2129760"/>
                <a:ext cx="202595" cy="206210"/>
              </a:xfrm>
              <a:prstGeom prst="rect">
                <a:avLst/>
              </a:prstGeom>
            </p:spPr>
          </p:pic>
          <p:pic>
            <p:nvPicPr>
              <p:cNvPr id="164" name="Picture 3"/>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193802" y="1847472"/>
                <a:ext cx="574617" cy="3255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184" name="육각형 183"/>
            <p:cNvSpPr/>
            <p:nvPr/>
          </p:nvSpPr>
          <p:spPr>
            <a:xfrm>
              <a:off x="2760336" y="3594523"/>
              <a:ext cx="3595215" cy="3076788"/>
            </a:xfrm>
            <a:prstGeom prst="hexagon">
              <a:avLst/>
            </a:prstGeom>
            <a:solidFill>
              <a:schemeClr val="bg1"/>
            </a:solidFill>
            <a:ln w="38100">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200" b="0" i="0" u="none" strike="noStrike" kern="120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endParaRPr>
            </a:p>
          </p:txBody>
        </p:sp>
        <p:sp>
          <p:nvSpPr>
            <p:cNvPr id="185" name="TextBox 184"/>
            <p:cNvSpPr txBox="1"/>
            <p:nvPr/>
          </p:nvSpPr>
          <p:spPr>
            <a:xfrm>
              <a:off x="4036023" y="2549127"/>
              <a:ext cx="4000964" cy="755794"/>
            </a:xfrm>
            <a:prstGeom prst="rect">
              <a:avLst/>
            </a:prstGeom>
            <a:noFill/>
          </p:spPr>
          <p:txBody>
            <a:bodyPr wrap="square" rtlCol="0">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1600" b="1" i="0" u="none" strike="noStrike" kern="1200" cap="none" spc="0" normalizeH="0" baseline="0" noProof="0" dirty="0" smtClean="0">
                  <a:ln>
                    <a:noFill/>
                  </a:ln>
                  <a:solidFill>
                    <a:prstClr val="black"/>
                  </a:solidFill>
                  <a:effectLst/>
                  <a:uLnTx/>
                  <a:uFillTx/>
                  <a:latin typeface="Times New Roman" panose="02020603050405020304" pitchFamily="18" charset="0"/>
                  <a:ea typeface="맑은 고딕" panose="020B0503020000020004" pitchFamily="50" charset="-127"/>
                  <a:cs typeface="Times New Roman" panose="02020603050405020304" pitchFamily="18" charset="0"/>
                </a:rPr>
                <a:t>Multi-node AI Computing Cluster with Optimized DL Tools</a:t>
              </a:r>
            </a:p>
          </p:txBody>
        </p:sp>
        <p:pic>
          <p:nvPicPr>
            <p:cNvPr id="186" name="Picture 2"/>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rot="18989853">
              <a:off x="3990610" y="5064499"/>
              <a:ext cx="970234" cy="12345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7" name="Picture 4" descr="C:\Users\sunny\Desktop\제목 없음.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000234" y="5681789"/>
              <a:ext cx="569309" cy="587160"/>
            </a:xfrm>
            <a:prstGeom prst="rect">
              <a:avLst/>
            </a:prstGeom>
            <a:noFill/>
            <a:extLst/>
          </p:spPr>
        </p:pic>
        <p:pic>
          <p:nvPicPr>
            <p:cNvPr id="188" name="Picture 4" descr="C:\Users\sunny\Desktop\제목 없음.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653211" y="5665722"/>
              <a:ext cx="569309" cy="587160"/>
            </a:xfrm>
            <a:prstGeom prst="rect">
              <a:avLst/>
            </a:prstGeom>
            <a:noFill/>
            <a:extLst/>
          </p:spPr>
        </p:pic>
        <p:pic>
          <p:nvPicPr>
            <p:cNvPr id="189" name="Picture 4" descr="C:\Users\sunny\Desktop\제목 없음.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859830" y="5087674"/>
              <a:ext cx="569309" cy="587160"/>
            </a:xfrm>
            <a:prstGeom prst="rect">
              <a:avLst/>
            </a:prstGeom>
            <a:noFill/>
            <a:extLst/>
          </p:spPr>
        </p:pic>
        <p:pic>
          <p:nvPicPr>
            <p:cNvPr id="190" name="Picture 4" descr="C:\Users\sunny\Desktop\제목 없음.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512381" y="5061839"/>
              <a:ext cx="569309" cy="587160"/>
            </a:xfrm>
            <a:prstGeom prst="rect">
              <a:avLst/>
            </a:prstGeom>
            <a:noFill/>
            <a:extLst/>
          </p:spPr>
        </p:pic>
        <p:pic>
          <p:nvPicPr>
            <p:cNvPr id="191" name="Picture 4" descr="C:\Users\sunny\Desktop\제목 없음.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537311" y="4697211"/>
              <a:ext cx="1965978" cy="18518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92" name="그룹 191"/>
            <p:cNvGrpSpPr/>
            <p:nvPr/>
          </p:nvGrpSpPr>
          <p:grpSpPr>
            <a:xfrm>
              <a:off x="6671356" y="3480317"/>
              <a:ext cx="2090317" cy="1998472"/>
              <a:chOff x="643271" y="2204418"/>
              <a:chExt cx="2484806" cy="2099734"/>
            </a:xfrm>
          </p:grpSpPr>
          <p:sp>
            <p:nvSpPr>
              <p:cNvPr id="193" name="육각형 192"/>
              <p:cNvSpPr/>
              <p:nvPr/>
            </p:nvSpPr>
            <p:spPr>
              <a:xfrm>
                <a:off x="643734" y="2324410"/>
                <a:ext cx="2341467" cy="1601353"/>
              </a:xfrm>
              <a:prstGeom prst="hexagon">
                <a:avLst/>
              </a:prstGeom>
              <a:solidFill>
                <a:schemeClr val="bg1"/>
              </a:solidFill>
              <a:ln w="38100">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200" b="0" i="0" u="none" strike="noStrike" kern="120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endParaRPr>
              </a:p>
            </p:txBody>
          </p:sp>
          <p:pic>
            <p:nvPicPr>
              <p:cNvPr id="194" name="Picture 12" descr="Image result for ceph"/>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986849" y="2204418"/>
                <a:ext cx="1529682" cy="702490"/>
              </a:xfrm>
              <a:prstGeom prst="rect">
                <a:avLst/>
              </a:prstGeom>
              <a:noFill/>
              <a:extLst>
                <a:ext uri="{909E8E84-426E-40DD-AFC4-6F175D3DCCD1}">
                  <a14:hiddenFill xmlns:a14="http://schemas.microsoft.com/office/drawing/2010/main">
                    <a:solidFill>
                      <a:srgbClr val="FFFFFF"/>
                    </a:solidFill>
                  </a14:hiddenFill>
                </a:ext>
              </a:extLst>
            </p:spPr>
          </p:pic>
          <p:sp>
            <p:nvSpPr>
              <p:cNvPr id="195" name="TextBox 194"/>
              <p:cNvSpPr txBox="1"/>
              <p:nvPr/>
            </p:nvSpPr>
            <p:spPr>
              <a:xfrm>
                <a:off x="643271" y="3928004"/>
                <a:ext cx="2484806" cy="376148"/>
              </a:xfrm>
              <a:prstGeom prst="rect">
                <a:avLst/>
              </a:prstGeom>
              <a:noFill/>
            </p:spPr>
            <p:txBody>
              <a:bodyPr wrap="none" rtlCol="0">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1200" b="1" i="0" u="none" strike="noStrike" kern="1200" cap="none" spc="0" normalizeH="0" baseline="0" noProof="0" dirty="0" smtClean="0">
                    <a:ln>
                      <a:noFill/>
                    </a:ln>
                    <a:solidFill>
                      <a:prstClr val="black"/>
                    </a:solidFill>
                    <a:effectLst/>
                    <a:uLnTx/>
                    <a:uFillTx/>
                    <a:latin typeface="Times New Roman" panose="02020603050405020304" pitchFamily="18" charset="0"/>
                    <a:ea typeface="맑은 고딕" panose="020B0503020000020004" pitchFamily="50" charset="-127"/>
                    <a:cs typeface="Times New Roman" panose="02020603050405020304" pitchFamily="18" charset="0"/>
                  </a:rPr>
                  <a:t>Cloud Storage Cluster</a:t>
                </a:r>
              </a:p>
            </p:txBody>
          </p:sp>
          <p:grpSp>
            <p:nvGrpSpPr>
              <p:cNvPr id="196" name="그룹 195"/>
              <p:cNvGrpSpPr/>
              <p:nvPr/>
            </p:nvGrpSpPr>
            <p:grpSpPr>
              <a:xfrm>
                <a:off x="1127847" y="2783102"/>
                <a:ext cx="1260461" cy="1089811"/>
                <a:chOff x="1143986" y="2905005"/>
                <a:chExt cx="1260461" cy="1089811"/>
              </a:xfrm>
            </p:grpSpPr>
            <p:pic>
              <p:nvPicPr>
                <p:cNvPr id="197" name="Picture 2"/>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rot="18989853">
                  <a:off x="1433895" y="3045806"/>
                  <a:ext cx="721997" cy="8120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98" name="Picture 4" descr="C:\Users\sunny\Desktop\제목 없음.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329076" y="3382865"/>
                  <a:ext cx="423650" cy="386190"/>
                </a:xfrm>
                <a:prstGeom prst="rect">
                  <a:avLst/>
                </a:prstGeom>
                <a:noFill/>
                <a:extLst/>
              </p:spPr>
            </p:pic>
            <p:pic>
              <p:nvPicPr>
                <p:cNvPr id="199" name="Picture 4" descr="C:\Users\sunny\Desktop\제목 없음.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807260" y="3212104"/>
                  <a:ext cx="423650" cy="386190"/>
                </a:xfrm>
                <a:prstGeom prst="rect">
                  <a:avLst/>
                </a:prstGeom>
                <a:noFill/>
                <a:extLst/>
              </p:spPr>
            </p:pic>
            <p:pic>
              <p:nvPicPr>
                <p:cNvPr id="200" name="Picture 4" descr="C:\Users\sunny\Desktop\제목 없음.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143986" y="2905005"/>
                  <a:ext cx="1260461" cy="10898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201" name="그룹 200"/>
            <p:cNvGrpSpPr/>
            <p:nvPr/>
          </p:nvGrpSpPr>
          <p:grpSpPr>
            <a:xfrm>
              <a:off x="126512" y="3208797"/>
              <a:ext cx="2487492" cy="1184164"/>
              <a:chOff x="7747541" y="1746002"/>
              <a:chExt cx="2956936" cy="1244165"/>
            </a:xfrm>
          </p:grpSpPr>
          <p:sp>
            <p:nvSpPr>
              <p:cNvPr id="202" name="모서리가 둥근 직사각형 201"/>
              <p:cNvSpPr/>
              <p:nvPr/>
            </p:nvSpPr>
            <p:spPr>
              <a:xfrm>
                <a:off x="7932332" y="1746002"/>
                <a:ext cx="2527264" cy="1239908"/>
              </a:xfrm>
              <a:prstGeom prst="roundRect">
                <a:avLst/>
              </a:prstGeom>
              <a:solidFill>
                <a:schemeClr val="accent1">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200" b="0" i="0" u="none" strike="noStrike" kern="120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endParaRPr>
              </a:p>
            </p:txBody>
          </p:sp>
          <p:pic>
            <p:nvPicPr>
              <p:cNvPr id="203" name="Picture 8" descr="Image result for tesla gpu png"/>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8447392" y="2267454"/>
                <a:ext cx="643172" cy="468941"/>
              </a:xfrm>
              <a:prstGeom prst="rect">
                <a:avLst/>
              </a:prstGeom>
              <a:noFill/>
              <a:extLst>
                <a:ext uri="{909E8E84-426E-40DD-AFC4-6F175D3DCCD1}">
                  <a14:hiddenFill xmlns:a14="http://schemas.microsoft.com/office/drawing/2010/main">
                    <a:solidFill>
                      <a:srgbClr val="FFFFFF"/>
                    </a:solidFill>
                  </a14:hiddenFill>
                </a:ext>
              </a:extLst>
            </p:spPr>
          </p:pic>
          <p:pic>
            <p:nvPicPr>
              <p:cNvPr id="204" name="Picture 4" descr="Image result for nvidia"/>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9442552" y="2218862"/>
                <a:ext cx="643172" cy="499529"/>
              </a:xfrm>
              <a:prstGeom prst="rect">
                <a:avLst/>
              </a:prstGeom>
              <a:noFill/>
              <a:extLst>
                <a:ext uri="{909E8E84-426E-40DD-AFC4-6F175D3DCCD1}">
                  <a14:hiddenFill xmlns:a14="http://schemas.microsoft.com/office/drawing/2010/main">
                    <a:solidFill>
                      <a:srgbClr val="FFFFFF"/>
                    </a:solidFill>
                  </a14:hiddenFill>
                </a:ext>
              </a:extLst>
            </p:spPr>
          </p:pic>
          <p:sp>
            <p:nvSpPr>
              <p:cNvPr id="205" name="TextBox 204"/>
              <p:cNvSpPr txBox="1"/>
              <p:nvPr/>
            </p:nvSpPr>
            <p:spPr>
              <a:xfrm>
                <a:off x="7747541" y="1764228"/>
                <a:ext cx="2956936" cy="309278"/>
              </a:xfrm>
              <a:prstGeom prst="rect">
                <a:avLst/>
              </a:prstGeom>
              <a:noFill/>
            </p:spPr>
            <p:txBody>
              <a:bodyPr wrap="square" rtlCol="0">
                <a:spAutoFit/>
              </a:bodyPr>
              <a:lstStyle>
                <a:defPPr>
                  <a:defRPr lang="ko-KR"/>
                </a:defPPr>
                <a:lvl1pPr algn="ctr">
                  <a:defRPr b="1">
                    <a:solidFill>
                      <a:prstClr val="black"/>
                    </a:solidFill>
                    <a:latin typeface="Times New Roman" panose="02020603050405020304" pitchFamily="18" charset="0"/>
                    <a:ea typeface="맑은 고딕"/>
                    <a:cs typeface="Times New Roman" panose="02020603050405020304" pitchFamily="18" charset="0"/>
                  </a:defRPr>
                </a:lvl1p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altLang="ko-KR" sz="1100" b="1" i="0" u="none" strike="noStrike" kern="0" cap="none" spc="0" normalizeH="0" baseline="0" noProof="0" dirty="0" smtClean="0">
                    <a:ln>
                      <a:noFill/>
                    </a:ln>
                    <a:solidFill>
                      <a:prstClr val="black"/>
                    </a:solidFill>
                    <a:effectLst/>
                    <a:uLnTx/>
                    <a:uFillTx/>
                    <a:latin typeface="Times New Roman" panose="02020603050405020304" pitchFamily="18" charset="0"/>
                    <a:ea typeface="맑은 고딕"/>
                    <a:cs typeface="Times New Roman" panose="02020603050405020304" pitchFamily="18" charset="0"/>
                  </a:rPr>
                  <a:t>GPU Acceleration</a:t>
                </a:r>
              </a:p>
            </p:txBody>
          </p:sp>
          <p:pic>
            <p:nvPicPr>
              <p:cNvPr id="206" name="Picture 8" descr="Image result for tesla gpu png"/>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8408409" y="2089047"/>
                <a:ext cx="457207" cy="333353"/>
              </a:xfrm>
              <a:prstGeom prst="rect">
                <a:avLst/>
              </a:prstGeom>
              <a:noFill/>
              <a:extLst>
                <a:ext uri="{909E8E84-426E-40DD-AFC4-6F175D3DCCD1}">
                  <a14:hiddenFill xmlns:a14="http://schemas.microsoft.com/office/drawing/2010/main">
                    <a:solidFill>
                      <a:srgbClr val="FFFFFF"/>
                    </a:solidFill>
                  </a14:hiddenFill>
                </a:ext>
              </a:extLst>
            </p:spPr>
          </p:pic>
          <p:sp>
            <p:nvSpPr>
              <p:cNvPr id="207" name="TextBox 206"/>
              <p:cNvSpPr txBox="1"/>
              <p:nvPr/>
            </p:nvSpPr>
            <p:spPr>
              <a:xfrm>
                <a:off x="8258375" y="2645364"/>
                <a:ext cx="1206534" cy="344803"/>
              </a:xfrm>
              <a:prstGeom prst="rect">
                <a:avLst/>
              </a:prstGeom>
              <a:noFill/>
            </p:spPr>
            <p:txBody>
              <a:bodyPr wrap="non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1050" b="0" i="0" u="none" strike="noStrike" kern="1200" cap="none" spc="0" normalizeH="0" baseline="0" noProof="0" dirty="0" smtClean="0">
                    <a:ln>
                      <a:noFill/>
                    </a:ln>
                    <a:solidFill>
                      <a:prstClr val="black"/>
                    </a:solidFill>
                    <a:effectLst/>
                    <a:uLnTx/>
                    <a:uFillTx/>
                    <a:latin typeface="Times New Roman" panose="02020603050405020304" pitchFamily="18" charset="0"/>
                    <a:ea typeface="맑은 고딕" panose="020B0503020000020004" pitchFamily="50" charset="-127"/>
                    <a:cs typeface="Times New Roman" panose="02020603050405020304" pitchFamily="18" charset="0"/>
                  </a:rPr>
                  <a:t>GPU Cards</a:t>
                </a:r>
                <a:endParaRPr kumimoji="0" lang="ko-KR" altLang="en-US" sz="1050" b="0" i="0" u="none" strike="noStrike" kern="1200" cap="none" spc="0" normalizeH="0" baseline="0" noProof="0" dirty="0" smtClean="0">
                  <a:ln>
                    <a:noFill/>
                  </a:ln>
                  <a:solidFill>
                    <a:prstClr val="black"/>
                  </a:solidFill>
                  <a:effectLst/>
                  <a:uLnTx/>
                  <a:uFillTx/>
                  <a:latin typeface="Times New Roman" panose="02020603050405020304" pitchFamily="18" charset="0"/>
                  <a:ea typeface="맑은 고딕" panose="020B0503020000020004" pitchFamily="50" charset="-127"/>
                  <a:cs typeface="Times New Roman" panose="02020603050405020304" pitchFamily="18" charset="0"/>
                </a:endParaRPr>
              </a:p>
            </p:txBody>
          </p:sp>
        </p:grpSp>
        <p:grpSp>
          <p:nvGrpSpPr>
            <p:cNvPr id="208" name="그룹 207"/>
            <p:cNvGrpSpPr/>
            <p:nvPr/>
          </p:nvGrpSpPr>
          <p:grpSpPr>
            <a:xfrm>
              <a:off x="160983" y="5473196"/>
              <a:ext cx="2487492" cy="1180112"/>
              <a:chOff x="8070457" y="3310217"/>
              <a:chExt cx="2956936" cy="1239908"/>
            </a:xfrm>
          </p:grpSpPr>
          <p:sp>
            <p:nvSpPr>
              <p:cNvPr id="209" name="모서리가 둥근 직사각형 208"/>
              <p:cNvSpPr/>
              <p:nvPr/>
            </p:nvSpPr>
            <p:spPr>
              <a:xfrm>
                <a:off x="8215706" y="3310217"/>
                <a:ext cx="2527264" cy="1239908"/>
              </a:xfrm>
              <a:prstGeom prst="roundRect">
                <a:avLst/>
              </a:prstGeom>
              <a:solidFill>
                <a:schemeClr val="accent4">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200" b="0" i="0" u="none" strike="noStrike" kern="1200" cap="none" spc="0" normalizeH="0" baseline="0" noProof="0">
                  <a:ln>
                    <a:noFill/>
                  </a:ln>
                  <a:solidFill>
                    <a:prstClr val="white"/>
                  </a:solidFill>
                  <a:effectLst/>
                  <a:uLnTx/>
                  <a:uFillTx/>
                  <a:latin typeface="Calibri" panose="020F0502020204030204"/>
                  <a:ea typeface="맑은 고딕" panose="020B0503020000020004" pitchFamily="50" charset="-127"/>
                  <a:cs typeface="+mn-cs"/>
                </a:endParaRPr>
              </a:p>
            </p:txBody>
          </p:sp>
          <p:sp>
            <p:nvSpPr>
              <p:cNvPr id="210" name="TextBox 209"/>
              <p:cNvSpPr txBox="1"/>
              <p:nvPr/>
            </p:nvSpPr>
            <p:spPr>
              <a:xfrm>
                <a:off x="8070457" y="3339324"/>
                <a:ext cx="2956936" cy="309278"/>
              </a:xfrm>
              <a:prstGeom prst="rect">
                <a:avLst/>
              </a:prstGeom>
              <a:noFill/>
            </p:spPr>
            <p:txBody>
              <a:bodyPr wrap="square" rtlCol="0">
                <a:spAutoFit/>
              </a:bodyPr>
              <a:lstStyle>
                <a:defPPr>
                  <a:defRPr lang="ko-KR"/>
                </a:defPPr>
                <a:lvl1pPr algn="ctr">
                  <a:defRPr b="1">
                    <a:solidFill>
                      <a:prstClr val="black"/>
                    </a:solidFill>
                    <a:latin typeface="Times New Roman" panose="02020603050405020304" pitchFamily="18" charset="0"/>
                    <a:ea typeface="맑은 고딕"/>
                    <a:cs typeface="Times New Roman" panose="02020603050405020304" pitchFamily="18" charset="0"/>
                  </a:defRPr>
                </a:lvl1p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altLang="ko-KR" sz="1100" b="1" i="0" u="none" strike="noStrike" kern="0" cap="none" spc="0" normalizeH="0" baseline="0" noProof="0" dirty="0" smtClean="0">
                    <a:ln>
                      <a:noFill/>
                    </a:ln>
                    <a:solidFill>
                      <a:prstClr val="black"/>
                    </a:solidFill>
                    <a:effectLst/>
                    <a:uLnTx/>
                    <a:uFillTx/>
                    <a:latin typeface="Times New Roman" panose="02020603050405020304" pitchFamily="18" charset="0"/>
                    <a:ea typeface="맑은 고딕"/>
                    <a:cs typeface="Times New Roman" panose="02020603050405020304" pitchFamily="18" charset="0"/>
                  </a:rPr>
                  <a:t>Parallel File System</a:t>
                </a:r>
              </a:p>
            </p:txBody>
          </p:sp>
          <p:pic>
            <p:nvPicPr>
              <p:cNvPr id="211" name="Picture 10" descr="Image result for bee gfs"/>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9649979" y="3700805"/>
                <a:ext cx="853704" cy="620667"/>
              </a:xfrm>
              <a:prstGeom prst="rect">
                <a:avLst/>
              </a:prstGeom>
              <a:noFill/>
              <a:extLst>
                <a:ext uri="{909E8E84-426E-40DD-AFC4-6F175D3DCCD1}">
                  <a14:hiddenFill xmlns:a14="http://schemas.microsoft.com/office/drawing/2010/main">
                    <a:solidFill>
                      <a:srgbClr val="FFFFFF"/>
                    </a:solidFill>
                  </a14:hiddenFill>
                </a:ext>
              </a:extLst>
            </p:spPr>
          </p:pic>
          <p:pic>
            <p:nvPicPr>
              <p:cNvPr id="212" name="Picture 2" descr="Image result for nvme ssd png"/>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8545854" y="3695007"/>
                <a:ext cx="912336" cy="547582"/>
              </a:xfrm>
              <a:prstGeom prst="rect">
                <a:avLst/>
              </a:prstGeom>
              <a:noFill/>
              <a:extLst>
                <a:ext uri="{909E8E84-426E-40DD-AFC4-6F175D3DCCD1}">
                  <a14:hiddenFill xmlns:a14="http://schemas.microsoft.com/office/drawing/2010/main">
                    <a:solidFill>
                      <a:srgbClr val="FFFFFF"/>
                    </a:solidFill>
                  </a14:hiddenFill>
                </a:ext>
              </a:extLst>
            </p:spPr>
          </p:pic>
          <p:sp>
            <p:nvSpPr>
              <p:cNvPr id="213" name="TextBox 212"/>
              <p:cNvSpPr txBox="1"/>
              <p:nvPr/>
            </p:nvSpPr>
            <p:spPr>
              <a:xfrm>
                <a:off x="8470510" y="4169599"/>
                <a:ext cx="1343751" cy="344803"/>
              </a:xfrm>
              <a:prstGeom prst="rect">
                <a:avLst/>
              </a:prstGeom>
              <a:noFill/>
            </p:spPr>
            <p:txBody>
              <a:bodyPr wrap="non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1050" b="0" i="0" u="none" strike="noStrike" kern="1200" cap="none" spc="0" normalizeH="0" baseline="0" noProof="0" dirty="0" smtClean="0">
                    <a:ln>
                      <a:noFill/>
                    </a:ln>
                    <a:solidFill>
                      <a:prstClr val="black"/>
                    </a:solidFill>
                    <a:effectLst/>
                    <a:uLnTx/>
                    <a:uFillTx/>
                    <a:latin typeface="Times New Roman" panose="02020603050405020304" pitchFamily="18" charset="0"/>
                    <a:ea typeface="맑은 고딕" panose="020B0503020000020004" pitchFamily="50" charset="-127"/>
                    <a:cs typeface="Times New Roman" panose="02020603050405020304" pitchFamily="18" charset="0"/>
                  </a:rPr>
                  <a:t>NVMe SSDs</a:t>
                </a:r>
                <a:endParaRPr kumimoji="0" lang="ko-KR" altLang="en-US" sz="1050" b="0" i="0" u="none" strike="noStrike" kern="1200" cap="none" spc="0" normalizeH="0" baseline="0" noProof="0" dirty="0" smtClean="0">
                  <a:ln>
                    <a:noFill/>
                  </a:ln>
                  <a:solidFill>
                    <a:prstClr val="black"/>
                  </a:solidFill>
                  <a:effectLst/>
                  <a:uLnTx/>
                  <a:uFillTx/>
                  <a:latin typeface="Times New Roman" panose="02020603050405020304" pitchFamily="18" charset="0"/>
                  <a:ea typeface="맑은 고딕" panose="020B0503020000020004" pitchFamily="50" charset="-127"/>
                  <a:cs typeface="Times New Roman" panose="02020603050405020304" pitchFamily="18" charset="0"/>
                </a:endParaRPr>
              </a:p>
            </p:txBody>
          </p:sp>
        </p:grpSp>
        <p:grpSp>
          <p:nvGrpSpPr>
            <p:cNvPr id="214" name="그룹 213"/>
            <p:cNvGrpSpPr/>
            <p:nvPr/>
          </p:nvGrpSpPr>
          <p:grpSpPr>
            <a:xfrm>
              <a:off x="6529996" y="5491199"/>
              <a:ext cx="2487492" cy="1180112"/>
              <a:chOff x="7788517" y="5152082"/>
              <a:chExt cx="2956936" cy="1239908"/>
            </a:xfrm>
          </p:grpSpPr>
          <p:sp>
            <p:nvSpPr>
              <p:cNvPr id="215" name="모서리가 둥근 직사각형 214"/>
              <p:cNvSpPr/>
              <p:nvPr/>
            </p:nvSpPr>
            <p:spPr>
              <a:xfrm>
                <a:off x="7973308" y="5152082"/>
                <a:ext cx="2527264" cy="1239908"/>
              </a:xfrm>
              <a:prstGeom prst="roundRect">
                <a:avLst/>
              </a:prstGeom>
              <a:solidFill>
                <a:schemeClr val="accent6">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200" b="0" i="0" u="none" strike="noStrike" kern="1200" cap="none" spc="0" normalizeH="0" baseline="0" noProof="0">
                  <a:ln>
                    <a:noFill/>
                  </a:ln>
                  <a:solidFill>
                    <a:prstClr val="white"/>
                  </a:solidFill>
                  <a:effectLst/>
                  <a:uLnTx/>
                  <a:uFillTx/>
                  <a:latin typeface="Calibri" panose="020F0502020204030204"/>
                  <a:ea typeface="맑은 고딕" panose="020B0503020000020004" pitchFamily="50" charset="-127"/>
                  <a:cs typeface="+mn-cs"/>
                </a:endParaRPr>
              </a:p>
            </p:txBody>
          </p:sp>
          <p:sp>
            <p:nvSpPr>
              <p:cNvPr id="216" name="TextBox 215"/>
              <p:cNvSpPr txBox="1"/>
              <p:nvPr/>
            </p:nvSpPr>
            <p:spPr>
              <a:xfrm>
                <a:off x="7788517" y="5176302"/>
                <a:ext cx="2956936" cy="309278"/>
              </a:xfrm>
              <a:prstGeom prst="rect">
                <a:avLst/>
              </a:prstGeom>
              <a:noFill/>
            </p:spPr>
            <p:txBody>
              <a:bodyPr wrap="square" rtlCol="0">
                <a:spAutoFit/>
              </a:bodyPr>
              <a:lstStyle>
                <a:defPPr>
                  <a:defRPr lang="ko-KR"/>
                </a:defPPr>
                <a:lvl1pPr algn="ctr">
                  <a:defRPr b="1">
                    <a:solidFill>
                      <a:prstClr val="black"/>
                    </a:solidFill>
                    <a:latin typeface="Times New Roman" panose="02020603050405020304" pitchFamily="18" charset="0"/>
                    <a:ea typeface="맑은 고딕"/>
                    <a:cs typeface="Times New Roman" panose="02020603050405020304" pitchFamily="18" charset="0"/>
                  </a:defRPr>
                </a:lvl1p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altLang="ko-KR" sz="1100" b="1" i="0" u="none" strike="noStrike" kern="0" cap="none" spc="0" normalizeH="0" baseline="0" noProof="0" dirty="0" smtClean="0">
                    <a:ln>
                      <a:noFill/>
                    </a:ln>
                    <a:solidFill>
                      <a:prstClr val="black"/>
                    </a:solidFill>
                    <a:effectLst/>
                    <a:uLnTx/>
                    <a:uFillTx/>
                    <a:latin typeface="Times New Roman" panose="02020603050405020304" pitchFamily="18" charset="0"/>
                    <a:ea typeface="맑은 고딕"/>
                    <a:cs typeface="Times New Roman" panose="02020603050405020304" pitchFamily="18" charset="0"/>
                  </a:rPr>
                  <a:t>Cloud Storage</a:t>
                </a:r>
              </a:p>
            </p:txBody>
          </p:sp>
          <p:pic>
            <p:nvPicPr>
              <p:cNvPr id="217" name="Picture 12" descr="Image result for ceph"/>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9266986" y="5537782"/>
                <a:ext cx="1253016" cy="575434"/>
              </a:xfrm>
              <a:prstGeom prst="rect">
                <a:avLst/>
              </a:prstGeom>
              <a:noFill/>
              <a:extLst>
                <a:ext uri="{909E8E84-426E-40DD-AFC4-6F175D3DCCD1}">
                  <a14:hiddenFill xmlns:a14="http://schemas.microsoft.com/office/drawing/2010/main">
                    <a:solidFill>
                      <a:srgbClr val="FFFFFF"/>
                    </a:solidFill>
                  </a14:hiddenFill>
                </a:ext>
              </a:extLst>
            </p:spPr>
          </p:pic>
          <p:pic>
            <p:nvPicPr>
              <p:cNvPr id="218" name="Picture 6" descr="Image result for mellanox smartnic png"/>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8193492" y="5360479"/>
                <a:ext cx="1073493" cy="825397"/>
              </a:xfrm>
              <a:prstGeom prst="rect">
                <a:avLst/>
              </a:prstGeom>
              <a:noFill/>
              <a:extLst>
                <a:ext uri="{909E8E84-426E-40DD-AFC4-6F175D3DCCD1}">
                  <a14:hiddenFill xmlns:a14="http://schemas.microsoft.com/office/drawing/2010/main">
                    <a:solidFill>
                      <a:srgbClr val="FFFFFF"/>
                    </a:solidFill>
                  </a14:hiddenFill>
                </a:ext>
              </a:extLst>
            </p:spPr>
          </p:pic>
          <p:sp>
            <p:nvSpPr>
              <p:cNvPr id="219" name="TextBox 218"/>
              <p:cNvSpPr txBox="1"/>
              <p:nvPr/>
            </p:nvSpPr>
            <p:spPr>
              <a:xfrm>
                <a:off x="8294912" y="6016746"/>
                <a:ext cx="1237830" cy="344803"/>
              </a:xfrm>
              <a:prstGeom prst="rect">
                <a:avLst/>
              </a:prstGeom>
              <a:noFill/>
            </p:spPr>
            <p:txBody>
              <a:bodyPr wrap="non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1050" b="0" i="0" u="none" strike="noStrike" kern="1200" cap="none" spc="0" normalizeH="0" baseline="0" noProof="0" dirty="0" smtClean="0">
                    <a:ln>
                      <a:noFill/>
                    </a:ln>
                    <a:solidFill>
                      <a:prstClr val="black"/>
                    </a:solidFill>
                    <a:effectLst/>
                    <a:uLnTx/>
                    <a:uFillTx/>
                    <a:latin typeface="Times New Roman" panose="02020603050405020304" pitchFamily="18" charset="0"/>
                    <a:ea typeface="맑은 고딕" panose="020B0503020000020004" pitchFamily="50" charset="-127"/>
                    <a:cs typeface="Times New Roman" panose="02020603050405020304" pitchFamily="18" charset="0"/>
                  </a:rPr>
                  <a:t>Smart NICs</a:t>
                </a:r>
                <a:endParaRPr kumimoji="0" lang="ko-KR" altLang="en-US" sz="1050" b="0" i="0" u="none" strike="noStrike" kern="1200" cap="none" spc="0" normalizeH="0" baseline="0" noProof="0" dirty="0" smtClean="0">
                  <a:ln>
                    <a:noFill/>
                  </a:ln>
                  <a:solidFill>
                    <a:prstClr val="black"/>
                  </a:solidFill>
                  <a:effectLst/>
                  <a:uLnTx/>
                  <a:uFillTx/>
                  <a:latin typeface="Times New Roman" panose="02020603050405020304" pitchFamily="18" charset="0"/>
                  <a:ea typeface="맑은 고딕" panose="020B0503020000020004" pitchFamily="50" charset="-127"/>
                  <a:cs typeface="Times New Roman" panose="02020603050405020304" pitchFamily="18" charset="0"/>
                </a:endParaRPr>
              </a:p>
            </p:txBody>
          </p:sp>
        </p:grpSp>
        <p:pic>
          <p:nvPicPr>
            <p:cNvPr id="226" name="Picture 8" descr="Image result for cpu xeon png"/>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5193551" y="5236187"/>
              <a:ext cx="1093449" cy="953473"/>
            </a:xfrm>
            <a:prstGeom prst="rect">
              <a:avLst/>
            </a:prstGeom>
            <a:noFill/>
            <a:extLst>
              <a:ext uri="{909E8E84-426E-40DD-AFC4-6F175D3DCCD1}">
                <a14:hiddenFill xmlns:a14="http://schemas.microsoft.com/office/drawing/2010/main">
                  <a:solidFill>
                    <a:srgbClr val="FFFFFF"/>
                  </a:solidFill>
                </a14:hiddenFill>
              </a:ext>
            </a:extLst>
          </p:spPr>
        </p:pic>
        <p:grpSp>
          <p:nvGrpSpPr>
            <p:cNvPr id="227" name="그룹 226"/>
            <p:cNvGrpSpPr/>
            <p:nvPr/>
          </p:nvGrpSpPr>
          <p:grpSpPr>
            <a:xfrm>
              <a:off x="3165293" y="5435160"/>
              <a:ext cx="705301" cy="641510"/>
              <a:chOff x="1035180" y="5456006"/>
              <a:chExt cx="461936" cy="410466"/>
            </a:xfrm>
          </p:grpSpPr>
          <p:pic>
            <p:nvPicPr>
              <p:cNvPr id="228" name="Picture 8" descr="Image result for tesla gpu png"/>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1062898" y="5549881"/>
                <a:ext cx="434218" cy="316591"/>
              </a:xfrm>
              <a:prstGeom prst="rect">
                <a:avLst/>
              </a:prstGeom>
              <a:noFill/>
              <a:extLst>
                <a:ext uri="{909E8E84-426E-40DD-AFC4-6F175D3DCCD1}">
                  <a14:hiddenFill xmlns:a14="http://schemas.microsoft.com/office/drawing/2010/main">
                    <a:solidFill>
                      <a:srgbClr val="FFFFFF"/>
                    </a:solidFill>
                  </a14:hiddenFill>
                </a:ext>
              </a:extLst>
            </p:spPr>
          </p:pic>
          <p:pic>
            <p:nvPicPr>
              <p:cNvPr id="229" name="Picture 8" descr="Image result for tesla gpu png"/>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1035180" y="5456006"/>
                <a:ext cx="308669" cy="22505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 name="그룹 5"/>
            <p:cNvGrpSpPr/>
            <p:nvPr/>
          </p:nvGrpSpPr>
          <p:grpSpPr>
            <a:xfrm>
              <a:off x="2778894" y="3347296"/>
              <a:ext cx="3421820" cy="1935650"/>
              <a:chOff x="500143" y="3418672"/>
              <a:chExt cx="3421820" cy="1935650"/>
            </a:xfrm>
          </p:grpSpPr>
          <p:grpSp>
            <p:nvGrpSpPr>
              <p:cNvPr id="230" name="그룹 229"/>
              <p:cNvGrpSpPr/>
              <p:nvPr/>
            </p:nvGrpSpPr>
            <p:grpSpPr>
              <a:xfrm>
                <a:off x="1098367" y="3418672"/>
                <a:ext cx="2303985" cy="645188"/>
                <a:chOff x="3079013" y="2986117"/>
                <a:chExt cx="2977878" cy="786322"/>
              </a:xfrm>
            </p:grpSpPr>
            <p:sp>
              <p:nvSpPr>
                <p:cNvPr id="231" name="모서리가 둥근 직사각형 230"/>
                <p:cNvSpPr/>
                <p:nvPr/>
              </p:nvSpPr>
              <p:spPr>
                <a:xfrm>
                  <a:off x="3079013" y="2986117"/>
                  <a:ext cx="2977878" cy="786322"/>
                </a:xfrm>
                <a:prstGeom prst="roundRect">
                  <a:avLst/>
                </a:prstGeom>
                <a:solidFill>
                  <a:schemeClr val="bg1"/>
                </a:solid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1200" b="1" i="0" u="none" strike="noStrike" kern="1200" cap="none" spc="0" normalizeH="0" baseline="0" noProof="0" dirty="0" smtClean="0">
                      <a:ln>
                        <a:noFill/>
                      </a:ln>
                      <a:solidFill>
                        <a:prstClr val="black"/>
                      </a:solidFill>
                      <a:effectLst/>
                      <a:uLnTx/>
                      <a:uFillTx/>
                      <a:latin typeface="Times New Roman" panose="02020603050405020304" pitchFamily="18" charset="0"/>
                      <a:ea typeface="맑은 고딕" panose="020B0503020000020004" pitchFamily="50" charset="-127"/>
                      <a:cs typeface="Times New Roman" panose="02020603050405020304" pitchFamily="18" charset="0"/>
                    </a:rPr>
                    <a:t>Container Orchestration</a:t>
                  </a:r>
                </a:p>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400" b="1" i="0" u="none" strike="noStrike" kern="1200" cap="none" spc="0" normalizeH="0" baseline="0" noProof="0" dirty="0">
                    <a:ln>
                      <a:noFill/>
                    </a:ln>
                    <a:solidFill>
                      <a:prstClr val="black"/>
                    </a:solidFill>
                    <a:effectLst/>
                    <a:uLnTx/>
                    <a:uFillTx/>
                    <a:latin typeface="Calibri" panose="020F0502020204030204"/>
                    <a:ea typeface="맑은 고딕" panose="020B0503020000020004" pitchFamily="50" charset="-127"/>
                    <a:cs typeface="+mn-cs"/>
                  </a:endParaRPr>
                </a:p>
              </p:txBody>
            </p:sp>
            <p:pic>
              <p:nvPicPr>
                <p:cNvPr id="232" name="Picture 14" descr="Image result for kubernetes"/>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3718684" y="3317255"/>
                  <a:ext cx="1425229" cy="34918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33" name="그룹 232"/>
              <p:cNvGrpSpPr/>
              <p:nvPr/>
            </p:nvGrpSpPr>
            <p:grpSpPr>
              <a:xfrm>
                <a:off x="2803205" y="4685789"/>
                <a:ext cx="871605" cy="668533"/>
                <a:chOff x="1036712" y="2690487"/>
                <a:chExt cx="1018534" cy="814773"/>
              </a:xfrm>
            </p:grpSpPr>
            <p:grpSp>
              <p:nvGrpSpPr>
                <p:cNvPr id="234" name="그룹 233"/>
                <p:cNvGrpSpPr/>
                <p:nvPr/>
              </p:nvGrpSpPr>
              <p:grpSpPr>
                <a:xfrm>
                  <a:off x="1036712" y="2690487"/>
                  <a:ext cx="854190" cy="536549"/>
                  <a:chOff x="4873340" y="3620923"/>
                  <a:chExt cx="854190" cy="536549"/>
                </a:xfrm>
              </p:grpSpPr>
              <p:pic>
                <p:nvPicPr>
                  <p:cNvPr id="236" name="Picture 2" descr="Related image"/>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5001458" y="3703438"/>
                    <a:ext cx="726072" cy="454034"/>
                  </a:xfrm>
                  <a:prstGeom prst="rect">
                    <a:avLst/>
                  </a:prstGeom>
                  <a:noFill/>
                  <a:extLst>
                    <a:ext uri="{909E8E84-426E-40DD-AFC4-6F175D3DCCD1}">
                      <a14:hiddenFill xmlns:a14="http://schemas.microsoft.com/office/drawing/2010/main">
                        <a:solidFill>
                          <a:srgbClr val="FFFFFF"/>
                        </a:solidFill>
                      </a14:hiddenFill>
                    </a:ext>
                  </a:extLst>
                </p:spPr>
              </p:pic>
              <p:pic>
                <p:nvPicPr>
                  <p:cNvPr id="237" name="Picture 2" descr="Related image"/>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4873340" y="3620923"/>
                    <a:ext cx="726072" cy="454034"/>
                  </a:xfrm>
                  <a:prstGeom prst="rect">
                    <a:avLst/>
                  </a:prstGeom>
                  <a:noFill/>
                  <a:extLst>
                    <a:ext uri="{909E8E84-426E-40DD-AFC4-6F175D3DCCD1}">
                      <a14:hiddenFill xmlns:a14="http://schemas.microsoft.com/office/drawing/2010/main">
                        <a:solidFill>
                          <a:srgbClr val="FFFFFF"/>
                        </a:solidFill>
                      </a14:hiddenFill>
                    </a:ext>
                  </a:extLst>
                </p:spPr>
              </p:pic>
            </p:grpSp>
            <p:pic>
              <p:nvPicPr>
                <p:cNvPr id="235" name="Picture 2" descr="http://insidehpc.com/wp-content/uploads/2015/11/IMG_0019-300x248.jpg"/>
                <p:cNvPicPr>
                  <a:picLocks noChangeAspect="1" noChangeArrowheads="1"/>
                </p:cNvPicPr>
                <p:nvPr/>
              </p:nvPicPr>
              <p:blipFill>
                <a:blip r:embed="rId25"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521766" y="3114935"/>
                  <a:ext cx="533480" cy="39032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38" name="그룹 237"/>
              <p:cNvGrpSpPr/>
              <p:nvPr/>
            </p:nvGrpSpPr>
            <p:grpSpPr>
              <a:xfrm>
                <a:off x="500143" y="4601005"/>
                <a:ext cx="920239" cy="561999"/>
                <a:chOff x="2959533" y="3604373"/>
                <a:chExt cx="1075366" cy="684936"/>
              </a:xfrm>
            </p:grpSpPr>
            <p:pic>
              <p:nvPicPr>
                <p:cNvPr id="239" name="Picture 2" descr="Related image"/>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2959533" y="3604373"/>
                  <a:ext cx="726072" cy="454034"/>
                </a:xfrm>
                <a:prstGeom prst="rect">
                  <a:avLst/>
                </a:prstGeom>
                <a:noFill/>
                <a:extLst>
                  <a:ext uri="{909E8E84-426E-40DD-AFC4-6F175D3DCCD1}">
                    <a14:hiddenFill xmlns:a14="http://schemas.microsoft.com/office/drawing/2010/main">
                      <a:solidFill>
                        <a:srgbClr val="FFFFFF"/>
                      </a:solidFill>
                    </a14:hiddenFill>
                  </a:ext>
                </a:extLst>
              </p:spPr>
            </p:pic>
            <p:pic>
              <p:nvPicPr>
                <p:cNvPr id="240" name="Picture 20" descr="Image result for docker png"/>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3360817" y="3731506"/>
                  <a:ext cx="674082" cy="55780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41" name="그룹 240"/>
              <p:cNvGrpSpPr/>
              <p:nvPr/>
            </p:nvGrpSpPr>
            <p:grpSpPr>
              <a:xfrm>
                <a:off x="3136422" y="4271177"/>
                <a:ext cx="785541" cy="528108"/>
                <a:chOff x="4873340" y="3620923"/>
                <a:chExt cx="917962" cy="643631"/>
              </a:xfrm>
            </p:grpSpPr>
            <p:pic>
              <p:nvPicPr>
                <p:cNvPr id="242" name="Picture 2" descr="Related image"/>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4873340" y="3620923"/>
                  <a:ext cx="726072" cy="454034"/>
                </a:xfrm>
                <a:prstGeom prst="rect">
                  <a:avLst/>
                </a:prstGeom>
                <a:noFill/>
                <a:extLst>
                  <a:ext uri="{909E8E84-426E-40DD-AFC4-6F175D3DCCD1}">
                    <a14:hiddenFill xmlns:a14="http://schemas.microsoft.com/office/drawing/2010/main">
                      <a:solidFill>
                        <a:srgbClr val="FFFFFF"/>
                      </a:solidFill>
                    </a14:hiddenFill>
                  </a:ext>
                </a:extLst>
              </p:spPr>
            </p:pic>
            <p:pic>
              <p:nvPicPr>
                <p:cNvPr id="243" name="Picture 26" descr="Image result for singularity container"/>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5329715" y="3803458"/>
                  <a:ext cx="461587" cy="46109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44" name="그룹 243"/>
              <p:cNvGrpSpPr/>
              <p:nvPr/>
            </p:nvGrpSpPr>
            <p:grpSpPr>
              <a:xfrm>
                <a:off x="910318" y="4153952"/>
                <a:ext cx="1050695" cy="533993"/>
                <a:chOff x="3417533" y="3405894"/>
                <a:chExt cx="1227814" cy="650803"/>
              </a:xfrm>
            </p:grpSpPr>
            <p:grpSp>
              <p:nvGrpSpPr>
                <p:cNvPr id="245" name="그룹 244"/>
                <p:cNvGrpSpPr/>
                <p:nvPr/>
              </p:nvGrpSpPr>
              <p:grpSpPr>
                <a:xfrm>
                  <a:off x="3417533" y="3405894"/>
                  <a:ext cx="854190" cy="536549"/>
                  <a:chOff x="4873340" y="3620923"/>
                  <a:chExt cx="854190" cy="536549"/>
                </a:xfrm>
              </p:grpSpPr>
              <p:pic>
                <p:nvPicPr>
                  <p:cNvPr id="247" name="Picture 2" descr="Related image"/>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5001458" y="3703438"/>
                    <a:ext cx="726072" cy="454034"/>
                  </a:xfrm>
                  <a:prstGeom prst="rect">
                    <a:avLst/>
                  </a:prstGeom>
                  <a:noFill/>
                  <a:extLst>
                    <a:ext uri="{909E8E84-426E-40DD-AFC4-6F175D3DCCD1}">
                      <a14:hiddenFill xmlns:a14="http://schemas.microsoft.com/office/drawing/2010/main">
                        <a:solidFill>
                          <a:srgbClr val="FFFFFF"/>
                        </a:solidFill>
                      </a14:hiddenFill>
                    </a:ext>
                  </a:extLst>
                </p:spPr>
              </p:pic>
              <p:pic>
                <p:nvPicPr>
                  <p:cNvPr id="248" name="Picture 2" descr="Related image"/>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4873340" y="3620923"/>
                    <a:ext cx="726072" cy="454034"/>
                  </a:xfrm>
                  <a:prstGeom prst="rect">
                    <a:avLst/>
                  </a:prstGeom>
                  <a:noFill/>
                  <a:extLst>
                    <a:ext uri="{909E8E84-426E-40DD-AFC4-6F175D3DCCD1}">
                      <a14:hiddenFill xmlns:a14="http://schemas.microsoft.com/office/drawing/2010/main">
                        <a:solidFill>
                          <a:srgbClr val="FFFFFF"/>
                        </a:solidFill>
                      </a14:hiddenFill>
                    </a:ext>
                  </a:extLst>
                </p:spPr>
              </p:pic>
            </p:grpSp>
            <p:pic>
              <p:nvPicPr>
                <p:cNvPr id="246" name="Picture 2" descr="spark에 대한 이미지 검색결과"/>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3958867" y="3711767"/>
                  <a:ext cx="686480" cy="34493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49" name="그룹 248"/>
              <p:cNvGrpSpPr/>
              <p:nvPr/>
            </p:nvGrpSpPr>
            <p:grpSpPr>
              <a:xfrm>
                <a:off x="2066292" y="4146813"/>
                <a:ext cx="802757" cy="562434"/>
                <a:chOff x="4333070" y="3331975"/>
                <a:chExt cx="938080" cy="685466"/>
              </a:xfrm>
            </p:grpSpPr>
            <p:pic>
              <p:nvPicPr>
                <p:cNvPr id="250" name="Picture 2" descr="Related image"/>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4333070" y="3331975"/>
                  <a:ext cx="726072" cy="454034"/>
                </a:xfrm>
                <a:prstGeom prst="rect">
                  <a:avLst/>
                </a:prstGeom>
                <a:noFill/>
                <a:extLst>
                  <a:ext uri="{909E8E84-426E-40DD-AFC4-6F175D3DCCD1}">
                    <a14:hiddenFill xmlns:a14="http://schemas.microsoft.com/office/drawing/2010/main">
                      <a:solidFill>
                        <a:srgbClr val="FFFFFF"/>
                      </a:solidFill>
                    </a14:hiddenFill>
                  </a:ext>
                </a:extLst>
              </p:spPr>
            </p:pic>
            <p:pic>
              <p:nvPicPr>
                <p:cNvPr id="251" name="Picture 2" descr="tensorflow에 대한 이미지 검색결과"/>
                <p:cNvPicPr>
                  <a:picLocks noChangeAspect="1" noChangeArrowheads="1"/>
                </p:cNvPicPr>
                <p:nvPr/>
              </p:nvPicPr>
              <p:blipFill>
                <a:blip r:embed="rId2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706694" y="3657124"/>
                  <a:ext cx="564456" cy="360317"/>
                </a:xfrm>
                <a:prstGeom prst="rect">
                  <a:avLst/>
                </a:prstGeom>
                <a:noFill/>
                <a:extLst>
                  <a:ext uri="{909E8E84-426E-40DD-AFC4-6F175D3DCCD1}">
                    <a14:hiddenFill xmlns:a14="http://schemas.microsoft.com/office/drawing/2010/main">
                      <a:solidFill>
                        <a:srgbClr val="FFFFFF"/>
                      </a:solidFill>
                    </a14:hiddenFill>
                  </a:ext>
                </a:extLst>
              </p:spPr>
            </p:pic>
          </p:grpSp>
        </p:grpSp>
      </p:grpSp>
      <p:sp>
        <p:nvSpPr>
          <p:cNvPr id="88" name="TextBox 87"/>
          <p:cNvSpPr txBox="1"/>
          <p:nvPr/>
        </p:nvSpPr>
        <p:spPr>
          <a:xfrm>
            <a:off x="353945" y="1005381"/>
            <a:ext cx="3983892" cy="954107"/>
          </a:xfrm>
          <a:prstGeom prst="rect">
            <a:avLst/>
          </a:prstGeom>
          <a:noFill/>
          <a:ln>
            <a:solidFill>
              <a:schemeClr val="accent1"/>
            </a:solidFill>
          </a:ln>
        </p:spPr>
        <p:txBody>
          <a:bodyPr wrap="square" rtlCol="0">
            <a:spAutoFit/>
          </a:bodyPr>
          <a:lstStyle/>
          <a:p>
            <a:pPr algn="ctr"/>
            <a:r>
              <a:rPr lang="en-US" altLang="ko-KR" sz="2400" dirty="0" smtClean="0"/>
              <a:t>HPC + HPDA (</a:t>
            </a:r>
            <a:r>
              <a:rPr lang="en-US" altLang="ko-KR" sz="2400" dirty="0" err="1" smtClean="0"/>
              <a:t>BigData</a:t>
            </a:r>
            <a:r>
              <a:rPr lang="en-US" altLang="ko-KR" sz="2400" dirty="0" smtClean="0"/>
              <a:t>) </a:t>
            </a:r>
          </a:p>
          <a:p>
            <a:pPr algn="ctr"/>
            <a:r>
              <a:rPr lang="en-US" altLang="ko-KR" sz="2400" dirty="0" smtClean="0">
                <a:sym typeface="Wingdings" panose="05000000000000000000" pitchFamily="2" charset="2"/>
              </a:rPr>
              <a:t> </a:t>
            </a:r>
            <a:r>
              <a:rPr lang="en-US" altLang="ko-KR" sz="3200" dirty="0" smtClean="0">
                <a:solidFill>
                  <a:srgbClr val="3333FF"/>
                </a:solidFill>
                <a:sym typeface="Wingdings" panose="05000000000000000000" pitchFamily="2" charset="2"/>
              </a:rPr>
              <a:t>AI (ML/DL)</a:t>
            </a:r>
            <a:endParaRPr lang="ko-KR" altLang="en-US" sz="3200" dirty="0">
              <a:solidFill>
                <a:srgbClr val="3333FF"/>
              </a:solidFill>
            </a:endParaRPr>
          </a:p>
        </p:txBody>
      </p:sp>
      <p:pic>
        <p:nvPicPr>
          <p:cNvPr id="10244" name="Picture 4" descr="dgx-2ì ëí ì´ë¯¸ì§ ê²ìê²°ê³¼"/>
          <p:cNvPicPr>
            <a:picLocks noChangeAspect="1" noChangeArrowheads="1"/>
          </p:cNvPicPr>
          <p:nvPr/>
        </p:nvPicPr>
        <p:blipFill>
          <a:blip r:embed="rId30"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920532" y="312503"/>
            <a:ext cx="4187258" cy="254712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7544542" y="1960943"/>
            <a:ext cx="1563248" cy="369332"/>
          </a:xfrm>
          <a:prstGeom prst="rect">
            <a:avLst/>
          </a:prstGeom>
          <a:noFill/>
        </p:spPr>
        <p:txBody>
          <a:bodyPr wrap="none" rtlCol="0">
            <a:spAutoFit/>
          </a:bodyPr>
          <a:lstStyle/>
          <a:p>
            <a:r>
              <a:rPr lang="en-US" altLang="ko-KR" dirty="0" err="1" smtClean="0"/>
              <a:t>Nvidia</a:t>
            </a:r>
            <a:r>
              <a:rPr lang="en-US" altLang="ko-KR" dirty="0" smtClean="0"/>
              <a:t> DGX-2</a:t>
            </a:r>
            <a:endParaRPr lang="ko-KR" altLang="en-US" dirty="0"/>
          </a:p>
        </p:txBody>
      </p:sp>
    </p:spTree>
    <p:extLst>
      <p:ext uri="{BB962C8B-B14F-4D97-AF65-F5344CB8AC3E}">
        <p14:creationId xmlns:p14="http://schemas.microsoft.com/office/powerpoint/2010/main" val="13800591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7461" y="8"/>
            <a:ext cx="9144000" cy="584775"/>
          </a:xfrm>
          <a:prstGeom prst="rect">
            <a:avLst/>
          </a:prstGeom>
          <a:noFill/>
        </p:spPr>
        <p:txBody>
          <a:bodyPr wrap="square" rtlCol="0">
            <a:spAutoFit/>
          </a:bodyPr>
          <a:lstStyle>
            <a:defPPr>
              <a:defRPr lang="ko-KR"/>
            </a:defPPr>
            <a:lvl1pPr>
              <a:defRPr sz="3200">
                <a:solidFill>
                  <a:srgbClr val="0070C0"/>
                </a:solidFill>
                <a:latin typeface="+mj-ea"/>
                <a:ea typeface="+mj-ea"/>
              </a:defRPr>
            </a:lvl1pPr>
          </a:lstStyle>
          <a:p>
            <a:r>
              <a:rPr lang="en-US" altLang="ko-KR" dirty="0" smtClean="0"/>
              <a:t>Docker Containers</a:t>
            </a:r>
            <a:endParaRPr lang="ko-KR" altLang="en-US" dirty="0"/>
          </a:p>
        </p:txBody>
      </p:sp>
      <p:pic>
        <p:nvPicPr>
          <p:cNvPr id="5" name="그림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5671" y="1010000"/>
            <a:ext cx="2743010" cy="2443353"/>
          </a:xfrm>
          <a:prstGeom prst="rect">
            <a:avLst/>
          </a:prstGeom>
        </p:spPr>
      </p:pic>
      <p:sp>
        <p:nvSpPr>
          <p:cNvPr id="6" name="내용 개체 틀 2"/>
          <p:cNvSpPr>
            <a:spLocks noGrp="1"/>
          </p:cNvSpPr>
          <p:nvPr>
            <p:ph idx="1"/>
          </p:nvPr>
        </p:nvSpPr>
        <p:spPr>
          <a:xfrm>
            <a:off x="2985570" y="1145449"/>
            <a:ext cx="6058141" cy="2088745"/>
          </a:xfrm>
        </p:spPr>
        <p:txBody>
          <a:bodyPr>
            <a:noAutofit/>
          </a:bodyPr>
          <a:lstStyle/>
          <a:p>
            <a:pPr>
              <a:lnSpc>
                <a:spcPct val="100000"/>
              </a:lnSpc>
            </a:pPr>
            <a:r>
              <a:rPr lang="en-US" altLang="ko-KR" b="1" dirty="0"/>
              <a:t>Docker</a:t>
            </a:r>
            <a:r>
              <a:rPr lang="en-US" altLang="ko-KR" sz="2000" dirty="0"/>
              <a:t> is an open platform for building, shipping and running distributed applications. It gives programmers, development teams and operations engineers the common toolbox they need to take advantage of the distributed and networked nature of modern applications.</a:t>
            </a:r>
            <a:endParaRPr lang="ko-KR" altLang="en-US" sz="2000" dirty="0"/>
          </a:p>
        </p:txBody>
      </p:sp>
      <p:grpSp>
        <p:nvGrpSpPr>
          <p:cNvPr id="2" name="그룹 1"/>
          <p:cNvGrpSpPr/>
          <p:nvPr/>
        </p:nvGrpSpPr>
        <p:grpSpPr>
          <a:xfrm>
            <a:off x="420623" y="3492664"/>
            <a:ext cx="3886424" cy="1935651"/>
            <a:chOff x="2717683" y="3989565"/>
            <a:chExt cx="3886424" cy="1935651"/>
          </a:xfrm>
        </p:grpSpPr>
        <p:pic>
          <p:nvPicPr>
            <p:cNvPr id="7" name="그림 6"/>
            <p:cNvPicPr>
              <a:picLocks noChangeAspect="1"/>
            </p:cNvPicPr>
            <p:nvPr/>
          </p:nvPicPr>
          <p:blipFill>
            <a:blip r:embed="rId3"/>
            <a:stretch>
              <a:fillRect/>
            </a:stretch>
          </p:blipFill>
          <p:spPr>
            <a:xfrm>
              <a:off x="2717683" y="3989565"/>
              <a:ext cx="3886424" cy="1935651"/>
            </a:xfrm>
            <a:prstGeom prst="rect">
              <a:avLst/>
            </a:prstGeom>
          </p:spPr>
        </p:pic>
        <p:sp>
          <p:nvSpPr>
            <p:cNvPr id="8" name="직사각형 7"/>
            <p:cNvSpPr/>
            <p:nvPr/>
          </p:nvSpPr>
          <p:spPr>
            <a:xfrm>
              <a:off x="2717683" y="4994456"/>
              <a:ext cx="3886424" cy="325604"/>
            </a:xfrm>
            <a:prstGeom prst="rect">
              <a:avLst/>
            </a:prstGeom>
            <a:noFill/>
            <a:ln w="38100">
              <a:solidFill>
                <a:srgbClr val="FF0000"/>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lang="ko-KR" altLang="en-US"/>
              </a:pPr>
              <a:endParaRPr lang="en-US" altLang="ko-KR"/>
            </a:p>
          </p:txBody>
        </p:sp>
      </p:grpSp>
      <p:sp>
        <p:nvSpPr>
          <p:cNvPr id="9" name="TextBox 8"/>
          <p:cNvSpPr txBox="1"/>
          <p:nvPr/>
        </p:nvSpPr>
        <p:spPr>
          <a:xfrm>
            <a:off x="226216" y="5538584"/>
            <a:ext cx="6866037" cy="646331"/>
          </a:xfrm>
          <a:prstGeom prst="rect">
            <a:avLst/>
          </a:prstGeom>
        </p:spPr>
        <p:txBody>
          <a:bodyPr wrap="square">
            <a:spAutoFit/>
          </a:bodyPr>
          <a:lstStyle/>
          <a:p>
            <a:pPr>
              <a:defRPr lang="ko-KR" altLang="en-US"/>
            </a:pPr>
            <a:r>
              <a:rPr lang="en-US" altLang="ko-KR" dirty="0" smtClean="0"/>
              <a:t>Since </a:t>
            </a:r>
            <a:r>
              <a:rPr lang="en-US" altLang="ko-KR" dirty="0" smtClean="0">
                <a:solidFill>
                  <a:srgbClr val="FF0000"/>
                </a:solidFill>
              </a:rPr>
              <a:t>container uses host kernel</a:t>
            </a:r>
            <a:r>
              <a:rPr lang="en-US" altLang="ko-KR" dirty="0" smtClean="0"/>
              <a:t>, </a:t>
            </a:r>
          </a:p>
          <a:p>
            <a:pPr>
              <a:defRPr lang="ko-KR" altLang="en-US"/>
            </a:pPr>
            <a:r>
              <a:rPr lang="en-US" altLang="ko-KR" dirty="0" smtClean="0"/>
              <a:t>OS of host should be </a:t>
            </a:r>
            <a:r>
              <a:rPr lang="en-US" altLang="ko-KR" dirty="0" smtClean="0">
                <a:solidFill>
                  <a:srgbClr val="FF0000"/>
                </a:solidFill>
              </a:rPr>
              <a:t>Linux</a:t>
            </a:r>
            <a:r>
              <a:rPr lang="en-US" altLang="ko-KR" dirty="0" smtClean="0"/>
              <a:t> distribution.</a:t>
            </a:r>
          </a:p>
        </p:txBody>
      </p:sp>
      <p:sp>
        <p:nvSpPr>
          <p:cNvPr id="3" name="직사각형 2"/>
          <p:cNvSpPr/>
          <p:nvPr/>
        </p:nvSpPr>
        <p:spPr>
          <a:xfrm>
            <a:off x="3528636" y="6488668"/>
            <a:ext cx="2607637" cy="369332"/>
          </a:xfrm>
          <a:prstGeom prst="rect">
            <a:avLst/>
          </a:prstGeom>
        </p:spPr>
        <p:txBody>
          <a:bodyPr wrap="none">
            <a:spAutoFit/>
          </a:bodyPr>
          <a:lstStyle/>
          <a:p>
            <a:r>
              <a:rPr lang="ko-KR" altLang="en-US" dirty="0"/>
              <a:t>https://www.docker.com/</a:t>
            </a:r>
          </a:p>
        </p:txBody>
      </p:sp>
      <p:grpSp>
        <p:nvGrpSpPr>
          <p:cNvPr id="10" name="그룹 9"/>
          <p:cNvGrpSpPr/>
          <p:nvPr/>
        </p:nvGrpSpPr>
        <p:grpSpPr>
          <a:xfrm>
            <a:off x="4307047" y="3036891"/>
            <a:ext cx="4801743" cy="2376284"/>
            <a:chOff x="0" y="867182"/>
            <a:chExt cx="6217561" cy="3076943"/>
          </a:xfrm>
        </p:grpSpPr>
        <p:pic>
          <p:nvPicPr>
            <p:cNvPr id="11" name="그림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1254114"/>
              <a:ext cx="5220072" cy="2690011"/>
            </a:xfrm>
            <a:prstGeom prst="rect">
              <a:avLst/>
            </a:prstGeom>
          </p:spPr>
        </p:pic>
        <p:grpSp>
          <p:nvGrpSpPr>
            <p:cNvPr id="12" name="그룹 11"/>
            <p:cNvGrpSpPr/>
            <p:nvPr/>
          </p:nvGrpSpPr>
          <p:grpSpPr>
            <a:xfrm>
              <a:off x="4503392" y="867182"/>
              <a:ext cx="1714169" cy="1385210"/>
              <a:chOff x="4867382" y="4034150"/>
              <a:chExt cx="3533947" cy="2653190"/>
            </a:xfrm>
          </p:grpSpPr>
          <p:pic>
            <p:nvPicPr>
              <p:cNvPr id="13" name="Picture 10" descr="docker hub에 대한 이미지 검색결과"/>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867382" y="4034150"/>
                <a:ext cx="1886723" cy="1886724"/>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6008989" y="5291191"/>
                <a:ext cx="2392340" cy="1396149"/>
              </a:xfrm>
              <a:prstGeom prst="rect">
                <a:avLst/>
              </a:prstGeom>
              <a:noFill/>
            </p:spPr>
            <p:txBody>
              <a:bodyPr wrap="square" rtlCol="0">
                <a:spAutoFit/>
              </a:bodyPr>
              <a:lstStyle/>
              <a:p>
                <a:r>
                  <a:rPr lang="en-US" altLang="ko-KR" sz="1400" dirty="0" smtClean="0">
                    <a:solidFill>
                      <a:schemeClr val="tx1"/>
                    </a:solidFill>
                    <a:latin typeface="Times New Roman" panose="02020603050405020304" pitchFamily="18" charset="0"/>
                    <a:cs typeface="Times New Roman" panose="02020603050405020304" pitchFamily="18" charset="0"/>
                  </a:rPr>
                  <a:t>Docker Hub</a:t>
                </a:r>
                <a:endParaRPr lang="ko-KR" altLang="en-US" sz="1400" dirty="0">
                  <a:solidFill>
                    <a:schemeClr val="tx1"/>
                  </a:solidFill>
                  <a:latin typeface="Times New Roman" panose="02020603050405020304" pitchFamily="18" charset="0"/>
                  <a:cs typeface="Times New Roman" panose="02020603050405020304" pitchFamily="18" charset="0"/>
                </a:endParaRPr>
              </a:p>
            </p:txBody>
          </p:sp>
        </p:grpSp>
      </p:grpSp>
    </p:spTree>
    <p:extLst>
      <p:ext uri="{BB962C8B-B14F-4D97-AF65-F5344CB8AC3E}">
        <p14:creationId xmlns:p14="http://schemas.microsoft.com/office/powerpoint/2010/main" val="400709006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테마">
  <a:themeElements>
    <a:clrScheme name="Office 테마">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테마">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테마">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6164</TotalTime>
  <Words>1616</Words>
  <Application>Microsoft Office PowerPoint</Application>
  <PresentationFormat>화면 슬라이드 쇼(4:3)</PresentationFormat>
  <Paragraphs>426</Paragraphs>
  <Slides>32</Slides>
  <Notes>0</Notes>
  <HiddenSlides>0</HiddenSlides>
  <MMClips>0</MMClips>
  <ScaleCrop>false</ScaleCrop>
  <HeadingPairs>
    <vt:vector size="6" baseType="variant">
      <vt:variant>
        <vt:lpstr>사용한 글꼴</vt:lpstr>
      </vt:variant>
      <vt:variant>
        <vt:i4>12</vt:i4>
      </vt:variant>
      <vt:variant>
        <vt:lpstr>테마</vt:lpstr>
      </vt:variant>
      <vt:variant>
        <vt:i4>1</vt:i4>
      </vt:variant>
      <vt:variant>
        <vt:lpstr>슬라이드 제목</vt:lpstr>
      </vt:variant>
      <vt:variant>
        <vt:i4>32</vt:i4>
      </vt:variant>
    </vt:vector>
  </HeadingPairs>
  <TitlesOfParts>
    <vt:vector size="45" baseType="lpstr">
      <vt:lpstr>HY그래픽M</vt:lpstr>
      <vt:lpstr>굴림</vt:lpstr>
      <vt:lpstr>맑은 고딕</vt:lpstr>
      <vt:lpstr>맑은 고딕 (본문)</vt:lpstr>
      <vt:lpstr>Arial</vt:lpstr>
      <vt:lpstr>Calibri</vt:lpstr>
      <vt:lpstr>Calibri Light</vt:lpstr>
      <vt:lpstr>Comic Sans MS</vt:lpstr>
      <vt:lpstr>Consolas</vt:lpstr>
      <vt:lpstr>Times New Roman</vt:lpstr>
      <vt:lpstr>Trebuchet MS</vt:lpstr>
      <vt:lpstr>Wingdings</vt:lpstr>
      <vt:lpstr>Office 테마</vt:lpstr>
      <vt:lpstr>PowerPoint 프레젠테이션</vt:lpstr>
      <vt:lpstr>PowerPoint 프레젠테이션</vt:lpstr>
      <vt:lpstr>PowerPoint 프레젠테이션</vt:lpstr>
      <vt:lpstr>PowerPoint 프레젠테이션</vt:lpstr>
      <vt:lpstr>SmartX Cluster: Inter-connected SmartX Boxes</vt:lpstr>
      <vt:lpstr>Inter-Connected Functions inside a Box &amp; across Clusters</vt:lpstr>
      <vt:lpstr>PowerPoint 프레젠테이션</vt:lpstr>
      <vt:lpstr>Cluster for AI Computing</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NAME: NUC5i5MYHE (NUC PC) CPU: i5-5300U @2.30GHz CORE: 4 Memory: 16GB DDR3  HDD: 94GB </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김 주성</dc:creator>
  <cp:lastModifiedBy>Yoon Geumseong</cp:lastModifiedBy>
  <cp:revision>143</cp:revision>
  <dcterms:created xsi:type="dcterms:W3CDTF">2018-10-02T10:07:38Z</dcterms:created>
  <dcterms:modified xsi:type="dcterms:W3CDTF">2019-07-03T13:45:13Z</dcterms:modified>
</cp:coreProperties>
</file>